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8288000" cy="10287000"/>
  <p:notesSz cx="6858000" cy="9144000"/>
  <p:embeddedFontLst>
    <p:embeddedFont>
      <p:font typeface="Gagalin" charset="1" panose="00000500000000000000"/>
      <p:regular r:id="rId13"/>
    </p:embeddedFont>
    <p:embeddedFont>
      <p:font typeface="Poppins Light" charset="1" panose="00000400000000000000"/>
      <p:regular r:id="rId14"/>
    </p:embeddedFont>
    <p:embeddedFont>
      <p:font typeface="Norwester" charset="1" panose="00000506000000000000"/>
      <p:regular r:id="rId15"/>
    </p:embeddedFont>
    <p:embeddedFont>
      <p:font typeface="Poppins" charset="1" panose="0000050000000000000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434549" y="1152525"/>
            <a:ext cx="8715213" cy="8015288"/>
            <a:chOff x="0" y="0"/>
            <a:chExt cx="11620284" cy="1068705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8772" t="0" r="8772" b="0"/>
            <a:stretch>
              <a:fillRect/>
            </a:stretch>
          </p:blipFill>
          <p:spPr>
            <a:xfrm flipH="false" flipV="false">
              <a:off x="0" y="0"/>
              <a:ext cx="11620284" cy="1068705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true" flipV="false" rot="0">
            <a:off x="3535319" y="2648501"/>
            <a:ext cx="2533401" cy="2406731"/>
          </a:xfrm>
          <a:custGeom>
            <a:avLst/>
            <a:gdLst/>
            <a:ahLst/>
            <a:cxnLst/>
            <a:rect r="r" b="b" t="t" l="l"/>
            <a:pathLst>
              <a:path h="2406731" w="2533401">
                <a:moveTo>
                  <a:pt x="2533401" y="0"/>
                </a:moveTo>
                <a:lnTo>
                  <a:pt x="0" y="0"/>
                </a:lnTo>
                <a:lnTo>
                  <a:pt x="0" y="2406731"/>
                </a:lnTo>
                <a:lnTo>
                  <a:pt x="2533401" y="2406731"/>
                </a:lnTo>
                <a:lnTo>
                  <a:pt x="2533401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-5400000">
            <a:off x="-4069735" y="5093315"/>
            <a:ext cx="1041594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5400000">
            <a:off x="11956078" y="5107603"/>
            <a:ext cx="10387369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0">
            <a:off x="-213081" y="1123950"/>
            <a:ext cx="1863919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0">
            <a:off x="-213081" y="9139238"/>
            <a:ext cx="1863919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9" id="9"/>
          <p:cNvGrpSpPr/>
          <p:nvPr/>
        </p:nvGrpSpPr>
        <p:grpSpPr>
          <a:xfrm rot="0">
            <a:off x="1152525" y="0"/>
            <a:ext cx="15982950" cy="1123950"/>
            <a:chOff x="0" y="0"/>
            <a:chExt cx="3140905" cy="22087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40905" cy="220874"/>
            </a:xfrm>
            <a:custGeom>
              <a:avLst/>
              <a:gdLst/>
              <a:ahLst/>
              <a:cxnLst/>
              <a:rect r="r" b="b" t="t" l="l"/>
              <a:pathLst>
                <a:path h="220874" w="3140905">
                  <a:moveTo>
                    <a:pt x="0" y="0"/>
                  </a:moveTo>
                  <a:lnTo>
                    <a:pt x="3140905" y="0"/>
                  </a:lnTo>
                  <a:lnTo>
                    <a:pt x="3140905" y="220874"/>
                  </a:lnTo>
                  <a:lnTo>
                    <a:pt x="0" y="220874"/>
                  </a:lnTo>
                  <a:close/>
                </a:path>
              </a:pathLst>
            </a:custGeom>
            <a:solidFill>
              <a:srgbClr val="D83D00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152525" y="9167812"/>
            <a:ext cx="15982950" cy="1123950"/>
            <a:chOff x="0" y="0"/>
            <a:chExt cx="3140905" cy="22087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140905" cy="220874"/>
            </a:xfrm>
            <a:custGeom>
              <a:avLst/>
              <a:gdLst/>
              <a:ahLst/>
              <a:cxnLst/>
              <a:rect r="r" b="b" t="t" l="l"/>
              <a:pathLst>
                <a:path h="220874" w="3140905">
                  <a:moveTo>
                    <a:pt x="0" y="0"/>
                  </a:moveTo>
                  <a:lnTo>
                    <a:pt x="3140905" y="0"/>
                  </a:lnTo>
                  <a:lnTo>
                    <a:pt x="3140905" y="220874"/>
                  </a:lnTo>
                  <a:lnTo>
                    <a:pt x="0" y="220874"/>
                  </a:lnTo>
                  <a:close/>
                </a:path>
              </a:pathLst>
            </a:custGeom>
            <a:solidFill>
              <a:srgbClr val="D83D00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807818" y="4925756"/>
            <a:ext cx="5988405" cy="2689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87"/>
              </a:lnSpc>
              <a:spcBef>
                <a:spcPct val="0"/>
              </a:spcBef>
            </a:pPr>
            <a:r>
              <a:rPr lang="en-US" sz="9534">
                <a:solidFill>
                  <a:srgbClr val="D83D00"/>
                </a:solidFill>
                <a:latin typeface="Gagalin"/>
                <a:ea typeface="Gagalin"/>
                <a:cs typeface="Gagalin"/>
                <a:sym typeface="Gagalin"/>
              </a:rPr>
              <a:t>Windsor Pizzerias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-4069735" y="5093315"/>
            <a:ext cx="1041594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5400000">
            <a:off x="11956078" y="5107603"/>
            <a:ext cx="10387369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0">
            <a:off x="-213081" y="1123950"/>
            <a:ext cx="1863919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-213081" y="9139238"/>
            <a:ext cx="1863919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0" y="1152525"/>
            <a:ext cx="1123950" cy="7986712"/>
            <a:chOff x="0" y="0"/>
            <a:chExt cx="220874" cy="156951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0874" cy="1569517"/>
            </a:xfrm>
            <a:custGeom>
              <a:avLst/>
              <a:gdLst/>
              <a:ahLst/>
              <a:cxnLst/>
              <a:rect r="r" b="b" t="t" l="l"/>
              <a:pathLst>
                <a:path h="1569517" w="220874">
                  <a:moveTo>
                    <a:pt x="0" y="0"/>
                  </a:moveTo>
                  <a:lnTo>
                    <a:pt x="220874" y="0"/>
                  </a:lnTo>
                  <a:lnTo>
                    <a:pt x="220874" y="1569517"/>
                  </a:lnTo>
                  <a:lnTo>
                    <a:pt x="0" y="1569517"/>
                  </a:lnTo>
                  <a:close/>
                </a:path>
              </a:pathLst>
            </a:custGeom>
            <a:solidFill>
              <a:srgbClr val="D83D00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7164050" y="1152525"/>
            <a:ext cx="1123950" cy="7986712"/>
            <a:chOff x="0" y="0"/>
            <a:chExt cx="220874" cy="156951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0874" cy="1569517"/>
            </a:xfrm>
            <a:custGeom>
              <a:avLst/>
              <a:gdLst/>
              <a:ahLst/>
              <a:cxnLst/>
              <a:rect r="r" b="b" t="t" l="l"/>
              <a:pathLst>
                <a:path h="1569517" w="220874">
                  <a:moveTo>
                    <a:pt x="0" y="0"/>
                  </a:moveTo>
                  <a:lnTo>
                    <a:pt x="220874" y="0"/>
                  </a:lnTo>
                  <a:lnTo>
                    <a:pt x="220874" y="1569517"/>
                  </a:lnTo>
                  <a:lnTo>
                    <a:pt x="0" y="1569517"/>
                  </a:lnTo>
                  <a:close/>
                </a:path>
              </a:pathLst>
            </a:custGeom>
            <a:solidFill>
              <a:srgbClr val="D83D00"/>
            </a:solid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481087" y="1152525"/>
            <a:ext cx="5576323" cy="7986712"/>
            <a:chOff x="0" y="0"/>
            <a:chExt cx="4433570" cy="6350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433570" cy="6350000"/>
            </a:xfrm>
            <a:custGeom>
              <a:avLst/>
              <a:gdLst/>
              <a:ahLst/>
              <a:cxnLst/>
              <a:rect r="r" b="b" t="t" l="l"/>
              <a:pathLst>
                <a:path h="6350000" w="4433570">
                  <a:moveTo>
                    <a:pt x="2217420" y="0"/>
                  </a:moveTo>
                  <a:lnTo>
                    <a:pt x="2217420" y="0"/>
                  </a:lnTo>
                  <a:cubicBezTo>
                    <a:pt x="3441700" y="0"/>
                    <a:pt x="4433570" y="993140"/>
                    <a:pt x="4433570" y="2217420"/>
                  </a:cubicBezTo>
                  <a:lnTo>
                    <a:pt x="4433570" y="6350000"/>
                  </a:lnTo>
                  <a:lnTo>
                    <a:pt x="4433570" y="6350000"/>
                  </a:lnTo>
                  <a:lnTo>
                    <a:pt x="0" y="6350000"/>
                  </a:lnTo>
                  <a:lnTo>
                    <a:pt x="0" y="6350000"/>
                  </a:lnTo>
                  <a:lnTo>
                    <a:pt x="0" y="2217420"/>
                  </a:lnTo>
                  <a:cubicBezTo>
                    <a:pt x="0" y="993140"/>
                    <a:pt x="993140" y="0"/>
                    <a:pt x="2217420" y="0"/>
                  </a:cubicBezTo>
                  <a:close/>
                </a:path>
              </a:pathLst>
            </a:custGeom>
            <a:blipFill>
              <a:blip r:embed="rId2"/>
              <a:stretch>
                <a:fillRect l="-45483" t="0" r="-45483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8304305" y="2900481"/>
            <a:ext cx="8068797" cy="565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9362" indent="-434681" lvl="1">
              <a:lnSpc>
                <a:spcPts val="4429"/>
              </a:lnSpc>
              <a:buFont typeface="Arial"/>
              <a:buChar char="•"/>
            </a:pPr>
            <a:r>
              <a:rPr lang="en-US" sz="4026">
                <a:solidFill>
                  <a:srgbClr val="D83D00"/>
                </a:solidFill>
                <a:latin typeface="Poppins Light"/>
                <a:ea typeface="Poppins Light"/>
                <a:cs typeface="Poppins Light"/>
                <a:sym typeface="Poppins Light"/>
              </a:rPr>
              <a:t>F</a:t>
            </a:r>
            <a:r>
              <a:rPr lang="en-US" sz="4026" u="none">
                <a:solidFill>
                  <a:srgbClr val="D83D00"/>
                </a:solidFill>
                <a:latin typeface="Poppins Light"/>
                <a:ea typeface="Poppins Light"/>
                <a:cs typeface="Poppins Light"/>
                <a:sym typeface="Poppins Light"/>
              </a:rPr>
              <a:t>ollowing the success of Volcanos Pizzeria, many pizzerias appeared in Windsor. </a:t>
            </a:r>
          </a:p>
          <a:p>
            <a:pPr algn="l" marL="869362" indent="-434681" lvl="1">
              <a:lnSpc>
                <a:spcPts val="4429"/>
              </a:lnSpc>
              <a:buFont typeface="Arial"/>
              <a:buChar char="•"/>
            </a:pPr>
            <a:r>
              <a:rPr lang="en-US" sz="4026" u="none">
                <a:solidFill>
                  <a:srgbClr val="D83D00"/>
                </a:solidFill>
                <a:latin typeface="Poppins Light"/>
                <a:ea typeface="Poppins Light"/>
                <a:cs typeface="Poppins Light"/>
                <a:sym typeface="Poppins Light"/>
              </a:rPr>
              <a:t>Historic Pizzaerias in Windsor include Capri, Armando, Arcata, Naples, and Francos.</a:t>
            </a:r>
          </a:p>
          <a:p>
            <a:pPr algn="l" marL="869362" indent="-434681" lvl="1">
              <a:lnSpc>
                <a:spcPts val="4429"/>
              </a:lnSpc>
              <a:buFont typeface="Arial"/>
              <a:buChar char="•"/>
            </a:pPr>
            <a:r>
              <a:rPr lang="en-US" sz="4026" u="none">
                <a:solidFill>
                  <a:srgbClr val="D83D00"/>
                </a:solidFill>
                <a:latin typeface="Poppins Light"/>
                <a:ea typeface="Poppins Light"/>
                <a:cs typeface="Poppins Light"/>
                <a:sym typeface="Poppins Light"/>
              </a:rPr>
              <a:t>Many of these pizzerias had different generations of owners.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304305" y="1782565"/>
            <a:ext cx="6479713" cy="534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80"/>
              </a:lnSpc>
              <a:spcBef>
                <a:spcPct val="0"/>
              </a:spcBef>
            </a:pPr>
            <a:r>
              <a:rPr lang="en-US" sz="3800">
                <a:solidFill>
                  <a:srgbClr val="2A1609"/>
                </a:solidFill>
                <a:latin typeface="Norwester"/>
                <a:ea typeface="Norwester"/>
                <a:cs typeface="Norwester"/>
                <a:sym typeface="Norwester"/>
              </a:rPr>
              <a:t>Growth of Windsor Pizzerias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-4069735" y="5093315"/>
            <a:ext cx="1041594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5400000">
            <a:off x="11956078" y="5107603"/>
            <a:ext cx="10387369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0">
            <a:off x="-213081" y="1123950"/>
            <a:ext cx="1863919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-213081" y="9139238"/>
            <a:ext cx="1863919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152525" y="1152525"/>
            <a:ext cx="5241055" cy="7986712"/>
            <a:chOff x="0" y="0"/>
            <a:chExt cx="1692118" cy="257857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92118" cy="2578577"/>
            </a:xfrm>
            <a:custGeom>
              <a:avLst/>
              <a:gdLst/>
              <a:ahLst/>
              <a:cxnLst/>
              <a:rect r="r" b="b" t="t" l="l"/>
              <a:pathLst>
                <a:path h="2578577" w="1692118">
                  <a:moveTo>
                    <a:pt x="0" y="0"/>
                  </a:moveTo>
                  <a:lnTo>
                    <a:pt x="1692118" y="0"/>
                  </a:lnTo>
                  <a:lnTo>
                    <a:pt x="1692118" y="2578577"/>
                  </a:lnTo>
                  <a:lnTo>
                    <a:pt x="0" y="2578577"/>
                  </a:lnTo>
                  <a:close/>
                </a:path>
              </a:pathLst>
            </a:custGeom>
            <a:solidFill>
              <a:srgbClr val="D83D00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583890" y="1407677"/>
            <a:ext cx="4378326" cy="3608700"/>
            <a:chOff x="0" y="0"/>
            <a:chExt cx="5837768" cy="4811600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/>
            <a:srcRect l="8575" t="0" r="8575" b="0"/>
            <a:stretch>
              <a:fillRect/>
            </a:stretch>
          </p:blipFill>
          <p:spPr>
            <a:xfrm flipH="false" flipV="false">
              <a:off x="0" y="0"/>
              <a:ext cx="5837768" cy="4811600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1583890" y="5275385"/>
            <a:ext cx="4378326" cy="3608700"/>
            <a:chOff x="0" y="0"/>
            <a:chExt cx="5837768" cy="4811600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3"/>
            <a:srcRect l="0" t="9197" r="0" b="9197"/>
            <a:stretch>
              <a:fillRect/>
            </a:stretch>
          </p:blipFill>
          <p:spPr>
            <a:xfrm flipH="false" flipV="false">
              <a:off x="0" y="0"/>
              <a:ext cx="5837768" cy="4811600"/>
            </a:xfrm>
            <a:prstGeom prst="rect">
              <a:avLst/>
            </a:prstGeom>
          </p:spPr>
        </p:pic>
      </p:grpSp>
      <p:sp>
        <p:nvSpPr>
          <p:cNvPr name="TextBox 12" id="12"/>
          <p:cNvSpPr txBox="true"/>
          <p:nvPr/>
        </p:nvSpPr>
        <p:spPr>
          <a:xfrm rot="0">
            <a:off x="7317518" y="3212027"/>
            <a:ext cx="9251237" cy="58947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 Light"/>
                <a:ea typeface="Poppins Light"/>
                <a:cs typeface="Poppins Light"/>
                <a:sym typeface="Poppins Light"/>
              </a:rPr>
              <a:t>In 1959, Tony and Vita Ciaravino opened Capri, the first pizzeria in South Windsor.</a:t>
            </a:r>
          </a:p>
          <a:p>
            <a:pPr algn="l" marL="1512669" indent="-504223" lvl="2">
              <a:lnSpc>
                <a:spcPts val="3853"/>
              </a:lnSpc>
              <a:buFont typeface="Arial"/>
              <a:buChar char="⚬"/>
            </a:pPr>
            <a:r>
              <a:rPr lang="en-US" sz="3503">
                <a:solidFill>
                  <a:srgbClr val="D83D00"/>
                </a:solidFill>
                <a:latin typeface="Poppins Light"/>
                <a:ea typeface="Poppins Light"/>
                <a:cs typeface="Poppins Light"/>
                <a:sym typeface="Poppins Light"/>
              </a:rPr>
              <a:t>At this time, pizza was not the main focus</a:t>
            </a:r>
          </a:p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 Light"/>
                <a:ea typeface="Poppins Light"/>
                <a:cs typeface="Poppins Light"/>
                <a:sym typeface="Poppins Light"/>
              </a:rPr>
              <a:t>In 1967, Capri was sold to Dominique Vigneri  </a:t>
            </a:r>
          </a:p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 Light"/>
                <a:ea typeface="Poppins Light"/>
                <a:cs typeface="Poppins Light"/>
                <a:sym typeface="Poppins Light"/>
              </a:rPr>
              <a:t>In 1976, Bob and Dorothy Kalaydjian became the official owners of Capri</a:t>
            </a:r>
          </a:p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 Light"/>
                <a:ea typeface="Poppins Light"/>
                <a:cs typeface="Poppins Light"/>
                <a:sym typeface="Poppins Light"/>
              </a:rPr>
              <a:t>By 1997, Kevin (Bob's son) and Jim managed all Capri locations.</a:t>
            </a:r>
          </a:p>
          <a:p>
            <a:pPr algn="l">
              <a:lnSpc>
                <a:spcPts val="3853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7618037" y="2051882"/>
            <a:ext cx="6687683" cy="1160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910"/>
              </a:lnSpc>
              <a:spcBef>
                <a:spcPct val="0"/>
              </a:spcBef>
            </a:pPr>
            <a:r>
              <a:rPr lang="en-US" sz="8100">
                <a:solidFill>
                  <a:srgbClr val="D83D00"/>
                </a:solidFill>
                <a:latin typeface="Gagalin"/>
                <a:ea typeface="Gagalin"/>
                <a:cs typeface="Gagalin"/>
                <a:sym typeface="Gagalin"/>
              </a:rPr>
              <a:t>Capri Pizzeria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-4069735" y="5093315"/>
            <a:ext cx="1041594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5400000">
            <a:off x="11956078" y="5107603"/>
            <a:ext cx="10387369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0">
            <a:off x="-213081" y="1123950"/>
            <a:ext cx="1863919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-213081" y="9139238"/>
            <a:ext cx="1863919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152525" y="1152525"/>
            <a:ext cx="5241055" cy="7986712"/>
            <a:chOff x="0" y="0"/>
            <a:chExt cx="1692118" cy="257857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92118" cy="2578577"/>
            </a:xfrm>
            <a:custGeom>
              <a:avLst/>
              <a:gdLst/>
              <a:ahLst/>
              <a:cxnLst/>
              <a:rect r="r" b="b" t="t" l="l"/>
              <a:pathLst>
                <a:path h="2578577" w="1692118">
                  <a:moveTo>
                    <a:pt x="0" y="0"/>
                  </a:moveTo>
                  <a:lnTo>
                    <a:pt x="1692118" y="0"/>
                  </a:lnTo>
                  <a:lnTo>
                    <a:pt x="1692118" y="2578577"/>
                  </a:lnTo>
                  <a:lnTo>
                    <a:pt x="0" y="2578577"/>
                  </a:lnTo>
                  <a:close/>
                </a:path>
              </a:pathLst>
            </a:custGeom>
            <a:solidFill>
              <a:srgbClr val="D83D00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583890" y="1407677"/>
            <a:ext cx="4378326" cy="3608700"/>
            <a:chOff x="0" y="0"/>
            <a:chExt cx="5837768" cy="4811600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/>
            <a:srcRect l="4560" t="0" r="4560" b="0"/>
            <a:stretch>
              <a:fillRect/>
            </a:stretch>
          </p:blipFill>
          <p:spPr>
            <a:xfrm flipH="false" flipV="false">
              <a:off x="0" y="0"/>
              <a:ext cx="5837768" cy="4811600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1583890" y="5275385"/>
            <a:ext cx="4378326" cy="3608700"/>
            <a:chOff x="0" y="0"/>
            <a:chExt cx="5837768" cy="4811600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3"/>
            <a:srcRect l="4502" t="0" r="4502" b="0"/>
            <a:stretch>
              <a:fillRect/>
            </a:stretch>
          </p:blipFill>
          <p:spPr>
            <a:xfrm flipH="false" flipV="false">
              <a:off x="0" y="0"/>
              <a:ext cx="5837768" cy="4811600"/>
            </a:xfrm>
            <a:prstGeom prst="rect">
              <a:avLst/>
            </a:prstGeom>
          </p:spPr>
        </p:pic>
      </p:grpSp>
      <p:sp>
        <p:nvSpPr>
          <p:cNvPr name="TextBox 12" id="12"/>
          <p:cNvSpPr txBox="true"/>
          <p:nvPr/>
        </p:nvSpPr>
        <p:spPr>
          <a:xfrm rot="0">
            <a:off x="7294401" y="4315177"/>
            <a:ext cx="9251237" cy="29695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 Light"/>
                <a:ea typeface="Poppins Light"/>
                <a:cs typeface="Poppins Light"/>
                <a:sym typeface="Poppins Light"/>
              </a:rPr>
              <a:t>Opened in 1972 by Antonino (Tony)  and Vita Ciaravino</a:t>
            </a:r>
          </a:p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 Light"/>
                <a:ea typeface="Poppins Light"/>
                <a:cs typeface="Poppins Light"/>
                <a:sym typeface="Poppins Light"/>
              </a:rPr>
              <a:t>Sold to Dimitrios (Jim)  and Asimina Roupas.</a:t>
            </a:r>
          </a:p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 Light"/>
                <a:ea typeface="Poppins Light"/>
                <a:cs typeface="Poppins Light"/>
                <a:sym typeface="Poppins Light"/>
              </a:rPr>
              <a:t>Bob Abumeeiz took over the business in 1996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618037" y="2051882"/>
            <a:ext cx="8444568" cy="1160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910"/>
              </a:lnSpc>
              <a:spcBef>
                <a:spcPct val="0"/>
              </a:spcBef>
            </a:pPr>
            <a:r>
              <a:rPr lang="en-US" sz="8100">
                <a:solidFill>
                  <a:srgbClr val="D83D00"/>
                </a:solidFill>
                <a:latin typeface="Gagalin"/>
                <a:ea typeface="Gagalin"/>
                <a:cs typeface="Gagalin"/>
                <a:sym typeface="Gagalin"/>
              </a:rPr>
              <a:t>Arcata Pizzeria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-4069735" y="5093315"/>
            <a:ext cx="1041594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5400000">
            <a:off x="11956078" y="5107603"/>
            <a:ext cx="10387369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0">
            <a:off x="-213081" y="1123950"/>
            <a:ext cx="1863919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-213081" y="9139238"/>
            <a:ext cx="1863919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152525" y="1152525"/>
            <a:ext cx="5241055" cy="7986712"/>
            <a:chOff x="0" y="0"/>
            <a:chExt cx="1692118" cy="257857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92118" cy="2578577"/>
            </a:xfrm>
            <a:custGeom>
              <a:avLst/>
              <a:gdLst/>
              <a:ahLst/>
              <a:cxnLst/>
              <a:rect r="r" b="b" t="t" l="l"/>
              <a:pathLst>
                <a:path h="2578577" w="1692118">
                  <a:moveTo>
                    <a:pt x="0" y="0"/>
                  </a:moveTo>
                  <a:lnTo>
                    <a:pt x="1692118" y="0"/>
                  </a:lnTo>
                  <a:lnTo>
                    <a:pt x="1692118" y="2578577"/>
                  </a:lnTo>
                  <a:lnTo>
                    <a:pt x="0" y="2578577"/>
                  </a:lnTo>
                  <a:close/>
                </a:path>
              </a:pathLst>
            </a:custGeom>
            <a:solidFill>
              <a:srgbClr val="D83D00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583890" y="1407677"/>
            <a:ext cx="4378326" cy="3608700"/>
            <a:chOff x="0" y="0"/>
            <a:chExt cx="5837768" cy="4811600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/>
            <a:srcRect l="0" t="458" r="0" b="28040"/>
            <a:stretch>
              <a:fillRect/>
            </a:stretch>
          </p:blipFill>
          <p:spPr>
            <a:xfrm flipH="false" flipV="false">
              <a:off x="0" y="0"/>
              <a:ext cx="5837768" cy="4811600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1583890" y="5275385"/>
            <a:ext cx="4378326" cy="3608700"/>
            <a:chOff x="0" y="0"/>
            <a:chExt cx="5837768" cy="4811600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3"/>
            <a:srcRect l="0" t="831" r="0" b="34305"/>
            <a:stretch>
              <a:fillRect/>
            </a:stretch>
          </p:blipFill>
          <p:spPr>
            <a:xfrm flipH="false" flipV="false">
              <a:off x="0" y="0"/>
              <a:ext cx="5837768" cy="4811600"/>
            </a:xfrm>
            <a:prstGeom prst="rect">
              <a:avLst/>
            </a:prstGeom>
          </p:spPr>
        </p:pic>
      </p:grpSp>
      <p:sp>
        <p:nvSpPr>
          <p:cNvPr name="TextBox 12" id="12"/>
          <p:cNvSpPr txBox="true"/>
          <p:nvPr/>
        </p:nvSpPr>
        <p:spPr>
          <a:xfrm rot="0">
            <a:off x="7138909" y="3959556"/>
            <a:ext cx="9251237" cy="4432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"/>
                <a:ea typeface="Poppins"/>
                <a:cs typeface="Poppins"/>
                <a:sym typeface="Poppins"/>
              </a:rPr>
              <a:t>In 1973, Frank Tedesco opened Franco’s Spaghetti Factory and Pizza House as a family-friendly establishment.</a:t>
            </a:r>
          </a:p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"/>
                <a:ea typeface="Poppins"/>
                <a:cs typeface="Poppins"/>
                <a:sym typeface="Poppins"/>
              </a:rPr>
              <a:t>By the 1980s, Franco’s had become a pizza giant in Windsor, reportedly selling as many as 900 pizzas a day.</a:t>
            </a:r>
          </a:p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"/>
                <a:ea typeface="Poppins"/>
                <a:cs typeface="Poppins"/>
                <a:sym typeface="Poppins"/>
              </a:rPr>
              <a:t>After 33 years of ownership, Frank sold Franco’s to the Donato family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618037" y="2051882"/>
            <a:ext cx="6687683" cy="1160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910"/>
              </a:lnSpc>
              <a:spcBef>
                <a:spcPct val="0"/>
              </a:spcBef>
            </a:pPr>
            <a:r>
              <a:rPr lang="en-US" sz="8100">
                <a:solidFill>
                  <a:srgbClr val="D83D00"/>
                </a:solidFill>
                <a:latin typeface="Gagalin"/>
                <a:ea typeface="Gagalin"/>
                <a:cs typeface="Gagalin"/>
                <a:sym typeface="Gagalin"/>
              </a:rPr>
              <a:t>Francos Pizza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-4069735" y="5093315"/>
            <a:ext cx="1041594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5400000">
            <a:off x="11956078" y="5107603"/>
            <a:ext cx="10387369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0">
            <a:off x="-213081" y="1123950"/>
            <a:ext cx="1863919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-213081" y="9139238"/>
            <a:ext cx="1863919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152525" y="1152525"/>
            <a:ext cx="5241055" cy="7986712"/>
            <a:chOff x="0" y="0"/>
            <a:chExt cx="1692118" cy="257857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92118" cy="2578577"/>
            </a:xfrm>
            <a:custGeom>
              <a:avLst/>
              <a:gdLst/>
              <a:ahLst/>
              <a:cxnLst/>
              <a:rect r="r" b="b" t="t" l="l"/>
              <a:pathLst>
                <a:path h="2578577" w="1692118">
                  <a:moveTo>
                    <a:pt x="0" y="0"/>
                  </a:moveTo>
                  <a:lnTo>
                    <a:pt x="1692118" y="0"/>
                  </a:lnTo>
                  <a:lnTo>
                    <a:pt x="1692118" y="2578577"/>
                  </a:lnTo>
                  <a:lnTo>
                    <a:pt x="0" y="2578577"/>
                  </a:lnTo>
                  <a:close/>
                </a:path>
              </a:pathLst>
            </a:custGeom>
            <a:solidFill>
              <a:srgbClr val="D83D00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583890" y="1407677"/>
            <a:ext cx="4378326" cy="3608700"/>
            <a:chOff x="0" y="0"/>
            <a:chExt cx="5837768" cy="4811600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/>
            <a:srcRect l="0" t="344" r="0" b="45902"/>
            <a:stretch>
              <a:fillRect/>
            </a:stretch>
          </p:blipFill>
          <p:spPr>
            <a:xfrm flipH="false" flipV="false">
              <a:off x="0" y="0"/>
              <a:ext cx="5837768" cy="4811600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1583890" y="5275385"/>
            <a:ext cx="4378326" cy="3608700"/>
            <a:chOff x="0" y="0"/>
            <a:chExt cx="5837768" cy="4811600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3"/>
            <a:srcRect l="9777" t="0" r="9777" b="0"/>
            <a:stretch>
              <a:fillRect/>
            </a:stretch>
          </p:blipFill>
          <p:spPr>
            <a:xfrm flipH="false" flipV="false">
              <a:off x="0" y="0"/>
              <a:ext cx="5837768" cy="4811600"/>
            </a:xfrm>
            <a:prstGeom prst="rect">
              <a:avLst/>
            </a:prstGeom>
          </p:spPr>
        </p:pic>
      </p:grpSp>
      <p:sp>
        <p:nvSpPr>
          <p:cNvPr name="TextBox 12" id="12"/>
          <p:cNvSpPr txBox="true"/>
          <p:nvPr/>
        </p:nvSpPr>
        <p:spPr>
          <a:xfrm rot="0">
            <a:off x="7138909" y="3472925"/>
            <a:ext cx="9251237" cy="4432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"/>
                <a:ea typeface="Poppins"/>
                <a:cs typeface="Poppins"/>
                <a:sym typeface="Poppins"/>
              </a:rPr>
              <a:t>In 1967, Armando and Antonia Gerardi opened Armando's Pizza. </a:t>
            </a:r>
          </a:p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"/>
                <a:ea typeface="Poppins"/>
                <a:cs typeface="Poppins"/>
                <a:sym typeface="Poppins"/>
              </a:rPr>
              <a:t>In 1996, John Pizzo began working at Armando’s, later married the Gerardis' daughter, and opened the Cabana Rd location. </a:t>
            </a:r>
          </a:p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"/>
                <a:ea typeface="Poppins"/>
                <a:cs typeface="Poppins"/>
                <a:sym typeface="Poppins"/>
              </a:rPr>
              <a:t>By 2,006, Armando and Antonia retired, passing the businesses to John and their son Andre.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525570" y="1474352"/>
            <a:ext cx="9230543" cy="228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910"/>
              </a:lnSpc>
              <a:spcBef>
                <a:spcPct val="0"/>
              </a:spcBef>
            </a:pPr>
            <a:r>
              <a:rPr lang="en-US" sz="8100">
                <a:solidFill>
                  <a:srgbClr val="D83D00"/>
                </a:solidFill>
                <a:latin typeface="Gagalin"/>
                <a:ea typeface="Gagalin"/>
                <a:cs typeface="Gagalin"/>
                <a:sym typeface="Gagalin"/>
              </a:rPr>
              <a:t>Armando’s Pizza</a:t>
            </a:r>
          </a:p>
          <a:p>
            <a:pPr algn="l" marL="0" indent="0" lvl="0">
              <a:lnSpc>
                <a:spcPts val="891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-4069735" y="5093315"/>
            <a:ext cx="1041594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5400000">
            <a:off x="11956078" y="5107603"/>
            <a:ext cx="10387369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0">
            <a:off x="-213081" y="1123950"/>
            <a:ext cx="1863919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-213081" y="9139238"/>
            <a:ext cx="18639194" cy="0"/>
          </a:xfrm>
          <a:prstGeom prst="line">
            <a:avLst/>
          </a:prstGeom>
          <a:ln cap="rnd" w="28575">
            <a:solidFill>
              <a:srgbClr val="2A1609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152525" y="1152525"/>
            <a:ext cx="5241055" cy="7986712"/>
            <a:chOff x="0" y="0"/>
            <a:chExt cx="1692118" cy="257857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92118" cy="2578577"/>
            </a:xfrm>
            <a:custGeom>
              <a:avLst/>
              <a:gdLst/>
              <a:ahLst/>
              <a:cxnLst/>
              <a:rect r="r" b="b" t="t" l="l"/>
              <a:pathLst>
                <a:path h="2578577" w="1692118">
                  <a:moveTo>
                    <a:pt x="0" y="0"/>
                  </a:moveTo>
                  <a:lnTo>
                    <a:pt x="1692118" y="0"/>
                  </a:lnTo>
                  <a:lnTo>
                    <a:pt x="1692118" y="2578577"/>
                  </a:lnTo>
                  <a:lnTo>
                    <a:pt x="0" y="2578577"/>
                  </a:lnTo>
                  <a:close/>
                </a:path>
              </a:pathLst>
            </a:custGeom>
            <a:solidFill>
              <a:srgbClr val="D83D00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583890" y="1407677"/>
            <a:ext cx="4378326" cy="3608700"/>
            <a:chOff x="0" y="0"/>
            <a:chExt cx="5837768" cy="4811600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/>
            <a:srcRect l="0" t="344" r="0" b="45902"/>
            <a:stretch>
              <a:fillRect/>
            </a:stretch>
          </p:blipFill>
          <p:spPr>
            <a:xfrm flipH="false" flipV="false">
              <a:off x="0" y="0"/>
              <a:ext cx="5837768" cy="4811600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1583890" y="5275385"/>
            <a:ext cx="4378326" cy="3608700"/>
            <a:chOff x="0" y="0"/>
            <a:chExt cx="5837768" cy="4811600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3"/>
            <a:srcRect l="9777" t="0" r="9777" b="0"/>
            <a:stretch>
              <a:fillRect/>
            </a:stretch>
          </p:blipFill>
          <p:spPr>
            <a:xfrm flipH="false" flipV="false">
              <a:off x="0" y="0"/>
              <a:ext cx="5837768" cy="4811600"/>
            </a:xfrm>
            <a:prstGeom prst="rect">
              <a:avLst/>
            </a:prstGeom>
          </p:spPr>
        </p:pic>
      </p:grpSp>
      <p:sp>
        <p:nvSpPr>
          <p:cNvPr name="TextBox 12" id="12"/>
          <p:cNvSpPr txBox="true"/>
          <p:nvPr/>
        </p:nvSpPr>
        <p:spPr>
          <a:xfrm rot="0">
            <a:off x="7138909" y="3472925"/>
            <a:ext cx="9251237" cy="4432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"/>
                <a:ea typeface="Poppins"/>
                <a:cs typeface="Poppins"/>
                <a:sym typeface="Poppins"/>
              </a:rPr>
              <a:t>In 1984, Tony Bahceli opened the first Naples Pizza location.</a:t>
            </a:r>
          </a:p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"/>
                <a:ea typeface="Poppins"/>
                <a:cs typeface="Poppins"/>
                <a:sym typeface="Poppins"/>
              </a:rPr>
              <a:t>By 1995, Naples Pizza had grown to nine locations.</a:t>
            </a:r>
          </a:p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"/>
                <a:ea typeface="Poppins"/>
                <a:cs typeface="Poppins"/>
                <a:sym typeface="Poppins"/>
              </a:rPr>
              <a:t>Continued expansion brought the company to 17 locations by 2006 and 19 by 2010.</a:t>
            </a:r>
          </a:p>
          <a:p>
            <a:pPr algn="l" marL="756334" indent="-378167" lvl="1">
              <a:lnSpc>
                <a:spcPts val="3853"/>
              </a:lnSpc>
              <a:buFont typeface="Arial"/>
              <a:buChar char="•"/>
            </a:pPr>
            <a:r>
              <a:rPr lang="en-US" sz="3503">
                <a:solidFill>
                  <a:srgbClr val="D83D00"/>
                </a:solidFill>
                <a:latin typeface="Poppins"/>
                <a:ea typeface="Poppins"/>
                <a:cs typeface="Poppins"/>
                <a:sym typeface="Poppins"/>
              </a:rPr>
              <a:t>Today, Naples Pizza operates 12 locations.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594920" y="1765990"/>
            <a:ext cx="9230543" cy="1160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910"/>
              </a:lnSpc>
              <a:spcBef>
                <a:spcPct val="0"/>
              </a:spcBef>
            </a:pPr>
            <a:r>
              <a:rPr lang="en-US" sz="8100">
                <a:solidFill>
                  <a:srgbClr val="D83D00"/>
                </a:solidFill>
                <a:latin typeface="Gagalin"/>
                <a:ea typeface="Gagalin"/>
                <a:cs typeface="Gagalin"/>
                <a:sym typeface="Gagalin"/>
              </a:rPr>
              <a:t>Naples Pizza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DAHLb13p_J8</dc:identifier>
  <dcterms:modified xsi:type="dcterms:W3CDTF">2011-08-01T06:04:30Z</dcterms:modified>
  <cp:revision>1</cp:revision>
  <dc:title>WindsorPizzeriasSlides</dc:title>
</cp:coreProperties>
</file>