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18288000" cy="10287000"/>
  <p:notesSz cx="6858000" cy="9144000"/>
  <p:embeddedFontLst>
    <p:embeddedFont>
      <p:font typeface="Karatula" charset="1" panose="02000500000000000000"/>
      <p:regular r:id="rId12"/>
    </p:embeddedFont>
    <p:embeddedFont>
      <p:font typeface="Poppins" charset="1" panose="00000500000000000000"/>
      <p:regular r:id="rId13"/>
    </p:embeddedFont>
    <p:embeddedFont>
      <p:font typeface="Canva Sans" charset="1" panose="020B0503030501040103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8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D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13492472" y="-4011597"/>
            <a:ext cx="10287000" cy="18310194"/>
          </a:xfrm>
          <a:custGeom>
            <a:avLst/>
            <a:gdLst/>
            <a:ahLst/>
            <a:cxnLst/>
            <a:rect r="r" b="b" t="t" l="l"/>
            <a:pathLst>
              <a:path h="18310194" w="10287000">
                <a:moveTo>
                  <a:pt x="0" y="0"/>
                </a:moveTo>
                <a:lnTo>
                  <a:pt x="10287000" y="0"/>
                </a:lnTo>
                <a:lnTo>
                  <a:pt x="10287000" y="18310194"/>
                </a:lnTo>
                <a:lnTo>
                  <a:pt x="0" y="183101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-4817722" y="-4011597"/>
            <a:ext cx="10287000" cy="18310194"/>
          </a:xfrm>
          <a:custGeom>
            <a:avLst/>
            <a:gdLst/>
            <a:ahLst/>
            <a:cxnLst/>
            <a:rect r="r" b="b" t="t" l="l"/>
            <a:pathLst>
              <a:path h="18310194" w="10287000">
                <a:moveTo>
                  <a:pt x="0" y="0"/>
                </a:moveTo>
                <a:lnTo>
                  <a:pt x="10287000" y="0"/>
                </a:lnTo>
                <a:lnTo>
                  <a:pt x="10287000" y="18310194"/>
                </a:lnTo>
                <a:lnTo>
                  <a:pt x="0" y="183101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639071" y="836769"/>
            <a:ext cx="16987663" cy="8613463"/>
            <a:chOff x="0" y="0"/>
            <a:chExt cx="4474117" cy="22685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474117" cy="2268566"/>
            </a:xfrm>
            <a:custGeom>
              <a:avLst/>
              <a:gdLst/>
              <a:ahLst/>
              <a:cxnLst/>
              <a:rect r="r" b="b" t="t" l="l"/>
              <a:pathLst>
                <a:path h="2268566" w="4474117">
                  <a:moveTo>
                    <a:pt x="0" y="0"/>
                  </a:moveTo>
                  <a:lnTo>
                    <a:pt x="4474117" y="0"/>
                  </a:lnTo>
                  <a:lnTo>
                    <a:pt x="4474117" y="2268566"/>
                  </a:lnTo>
                  <a:lnTo>
                    <a:pt x="0" y="2268566"/>
                  </a:lnTo>
                  <a:close/>
                </a:path>
              </a:pathLst>
            </a:custGeom>
            <a:solidFill>
              <a:srgbClr val="FFEDED"/>
            </a:solidFill>
            <a:ln w="19050" cap="sq">
              <a:solidFill>
                <a:srgbClr val="DB2222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4474117" cy="23066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028700" y="1188142"/>
            <a:ext cx="16230600" cy="7910716"/>
            <a:chOff x="0" y="0"/>
            <a:chExt cx="4274726" cy="208348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274726" cy="2083481"/>
            </a:xfrm>
            <a:custGeom>
              <a:avLst/>
              <a:gdLst/>
              <a:ahLst/>
              <a:cxnLst/>
              <a:rect r="r" b="b" t="t" l="l"/>
              <a:pathLst>
                <a:path h="2083481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083481"/>
                  </a:lnTo>
                  <a:lnTo>
                    <a:pt x="0" y="2083481"/>
                  </a:lnTo>
                  <a:close/>
                </a:path>
              </a:pathLst>
            </a:custGeom>
            <a:solidFill>
              <a:srgbClr val="F9BABA"/>
            </a:solidFill>
            <a:ln w="19050" cap="sq">
              <a:solidFill>
                <a:srgbClr val="DB2222"/>
              </a:solidFill>
              <a:prstDash val="solid"/>
              <a:miter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4274726" cy="212158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028700" y="1188142"/>
            <a:ext cx="16230600" cy="7910716"/>
            <a:chOff x="0" y="0"/>
            <a:chExt cx="1667641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667641" cy="812800"/>
            </a:xfrm>
            <a:custGeom>
              <a:avLst/>
              <a:gdLst/>
              <a:ahLst/>
              <a:cxnLst/>
              <a:rect r="r" b="b" t="t" l="l"/>
              <a:pathLst>
                <a:path h="812800" w="1667641">
                  <a:moveTo>
                    <a:pt x="61899" y="0"/>
                  </a:moveTo>
                  <a:lnTo>
                    <a:pt x="1605741" y="0"/>
                  </a:lnTo>
                  <a:cubicBezTo>
                    <a:pt x="1639927" y="0"/>
                    <a:pt x="1667641" y="27713"/>
                    <a:pt x="1667641" y="61899"/>
                  </a:cubicBezTo>
                  <a:lnTo>
                    <a:pt x="1667641" y="750901"/>
                  </a:lnTo>
                  <a:cubicBezTo>
                    <a:pt x="1667641" y="785087"/>
                    <a:pt x="1639927" y="812800"/>
                    <a:pt x="1605741" y="812800"/>
                  </a:cubicBezTo>
                  <a:lnTo>
                    <a:pt x="61899" y="812800"/>
                  </a:lnTo>
                  <a:cubicBezTo>
                    <a:pt x="27713" y="812800"/>
                    <a:pt x="0" y="785087"/>
                    <a:pt x="0" y="750901"/>
                  </a:cubicBezTo>
                  <a:lnTo>
                    <a:pt x="0" y="61899"/>
                  </a:lnTo>
                  <a:cubicBezTo>
                    <a:pt x="0" y="27713"/>
                    <a:pt x="27713" y="0"/>
                    <a:pt x="61899" y="0"/>
                  </a:cubicBezTo>
                  <a:close/>
                </a:path>
              </a:pathLst>
            </a:custGeom>
            <a:ln w="19050" cap="rnd">
              <a:solidFill>
                <a:srgbClr val="DB2222"/>
              </a:solidFill>
              <a:prstDash val="solid"/>
              <a:round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1667641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9144000" y="4798095"/>
            <a:ext cx="7991282" cy="4300763"/>
          </a:xfrm>
          <a:custGeom>
            <a:avLst/>
            <a:gdLst/>
            <a:ahLst/>
            <a:cxnLst/>
            <a:rect r="r" b="b" t="t" l="l"/>
            <a:pathLst>
              <a:path h="4300763" w="7991282">
                <a:moveTo>
                  <a:pt x="0" y="0"/>
                </a:moveTo>
                <a:lnTo>
                  <a:pt x="7991282" y="0"/>
                </a:lnTo>
                <a:lnTo>
                  <a:pt x="7991282" y="4300763"/>
                </a:lnTo>
                <a:lnTo>
                  <a:pt x="0" y="43007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4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489593" y="4578702"/>
            <a:ext cx="7991282" cy="4300763"/>
          </a:xfrm>
          <a:custGeom>
            <a:avLst/>
            <a:gdLst/>
            <a:ahLst/>
            <a:cxnLst/>
            <a:rect r="r" b="b" t="t" l="l"/>
            <a:pathLst>
              <a:path h="4300763" w="7991282">
                <a:moveTo>
                  <a:pt x="0" y="0"/>
                </a:moveTo>
                <a:lnTo>
                  <a:pt x="7991282" y="0"/>
                </a:lnTo>
                <a:lnTo>
                  <a:pt x="7991282" y="4300762"/>
                </a:lnTo>
                <a:lnTo>
                  <a:pt x="0" y="43007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4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true" flipV="false" rot="0">
            <a:off x="9268018" y="1188142"/>
            <a:ext cx="7991282" cy="4300763"/>
          </a:xfrm>
          <a:custGeom>
            <a:avLst/>
            <a:gdLst/>
            <a:ahLst/>
            <a:cxnLst/>
            <a:rect r="r" b="b" t="t" l="l"/>
            <a:pathLst>
              <a:path h="4300763" w="7991282">
                <a:moveTo>
                  <a:pt x="7991282" y="0"/>
                </a:moveTo>
                <a:lnTo>
                  <a:pt x="0" y="0"/>
                </a:lnTo>
                <a:lnTo>
                  <a:pt x="0" y="4300763"/>
                </a:lnTo>
                <a:lnTo>
                  <a:pt x="7991282" y="4300763"/>
                </a:lnTo>
                <a:lnTo>
                  <a:pt x="7991282" y="0"/>
                </a:lnTo>
                <a:close/>
              </a:path>
            </a:pathLst>
          </a:custGeom>
          <a:blipFill>
            <a:blip r:embed="rId4">
              <a:alphaModFix amt="24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true" flipV="false" rot="0">
            <a:off x="1028700" y="1188142"/>
            <a:ext cx="7991282" cy="4300763"/>
          </a:xfrm>
          <a:custGeom>
            <a:avLst/>
            <a:gdLst/>
            <a:ahLst/>
            <a:cxnLst/>
            <a:rect r="r" b="b" t="t" l="l"/>
            <a:pathLst>
              <a:path h="4300763" w="7991282">
                <a:moveTo>
                  <a:pt x="7991282" y="0"/>
                </a:moveTo>
                <a:lnTo>
                  <a:pt x="0" y="0"/>
                </a:lnTo>
                <a:lnTo>
                  <a:pt x="0" y="4300763"/>
                </a:lnTo>
                <a:lnTo>
                  <a:pt x="7991282" y="4300763"/>
                </a:lnTo>
                <a:lnTo>
                  <a:pt x="7991282" y="0"/>
                </a:lnTo>
                <a:close/>
              </a:path>
            </a:pathLst>
          </a:custGeom>
          <a:blipFill>
            <a:blip r:embed="rId4">
              <a:alphaModFix amt="24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2687860" y="2560444"/>
            <a:ext cx="12664243" cy="47692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618"/>
              </a:lnSpc>
              <a:spcBef>
                <a:spcPct val="0"/>
              </a:spcBef>
            </a:pPr>
            <a:r>
              <a:rPr lang="en-US" sz="13298">
                <a:solidFill>
                  <a:srgbClr val="FFEDED"/>
                </a:solidFill>
                <a:latin typeface="Karatula"/>
                <a:ea typeface="Karatula"/>
                <a:cs typeface="Karatula"/>
                <a:sym typeface="Karatula"/>
              </a:rPr>
              <a:t>MAINTAINING A LEGACY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7161586" y="7566967"/>
            <a:ext cx="3964827" cy="695858"/>
            <a:chOff x="0" y="0"/>
            <a:chExt cx="1044234" cy="183271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044234" cy="183271"/>
            </a:xfrm>
            <a:custGeom>
              <a:avLst/>
              <a:gdLst/>
              <a:ahLst/>
              <a:cxnLst/>
              <a:rect r="r" b="b" t="t" l="l"/>
              <a:pathLst>
                <a:path h="183271" w="1044234">
                  <a:moveTo>
                    <a:pt x="0" y="0"/>
                  </a:moveTo>
                  <a:lnTo>
                    <a:pt x="1044234" y="0"/>
                  </a:lnTo>
                  <a:lnTo>
                    <a:pt x="1044234" y="183271"/>
                  </a:lnTo>
                  <a:lnTo>
                    <a:pt x="0" y="183271"/>
                  </a:lnTo>
                  <a:close/>
                </a:path>
              </a:pathLst>
            </a:custGeom>
            <a:solidFill>
              <a:srgbClr val="FFEDED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1044234" cy="2213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39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7458012" y="2027378"/>
            <a:ext cx="3371976" cy="695858"/>
            <a:chOff x="0" y="0"/>
            <a:chExt cx="888092" cy="183271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88092" cy="183271"/>
            </a:xfrm>
            <a:custGeom>
              <a:avLst/>
              <a:gdLst/>
              <a:ahLst/>
              <a:cxnLst/>
              <a:rect r="r" b="b" t="t" l="l"/>
              <a:pathLst>
                <a:path h="183271" w="888092">
                  <a:moveTo>
                    <a:pt x="0" y="0"/>
                  </a:moveTo>
                  <a:lnTo>
                    <a:pt x="888092" y="0"/>
                  </a:lnTo>
                  <a:lnTo>
                    <a:pt x="888092" y="183271"/>
                  </a:lnTo>
                  <a:lnTo>
                    <a:pt x="0" y="183271"/>
                  </a:lnTo>
                  <a:close/>
                </a:path>
              </a:pathLst>
            </a:custGeom>
            <a:solidFill>
              <a:srgbClr val="FFEDED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888092" cy="2213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39"/>
                </a:lnSpc>
              </a:pP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D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13492472" y="-4011597"/>
            <a:ext cx="10287000" cy="18310194"/>
          </a:xfrm>
          <a:custGeom>
            <a:avLst/>
            <a:gdLst/>
            <a:ahLst/>
            <a:cxnLst/>
            <a:rect r="r" b="b" t="t" l="l"/>
            <a:pathLst>
              <a:path h="18310194" w="10287000">
                <a:moveTo>
                  <a:pt x="0" y="0"/>
                </a:moveTo>
                <a:lnTo>
                  <a:pt x="10287000" y="0"/>
                </a:lnTo>
                <a:lnTo>
                  <a:pt x="10287000" y="18310194"/>
                </a:lnTo>
                <a:lnTo>
                  <a:pt x="0" y="183101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-4817722" y="-4011597"/>
            <a:ext cx="10287000" cy="18310194"/>
          </a:xfrm>
          <a:custGeom>
            <a:avLst/>
            <a:gdLst/>
            <a:ahLst/>
            <a:cxnLst/>
            <a:rect r="r" b="b" t="t" l="l"/>
            <a:pathLst>
              <a:path h="18310194" w="10287000">
                <a:moveTo>
                  <a:pt x="0" y="0"/>
                </a:moveTo>
                <a:lnTo>
                  <a:pt x="10287000" y="0"/>
                </a:lnTo>
                <a:lnTo>
                  <a:pt x="10287000" y="18310194"/>
                </a:lnTo>
                <a:lnTo>
                  <a:pt x="0" y="183101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639071" y="836769"/>
            <a:ext cx="16987663" cy="8613463"/>
            <a:chOff x="0" y="0"/>
            <a:chExt cx="4474117" cy="22685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474117" cy="2268566"/>
            </a:xfrm>
            <a:custGeom>
              <a:avLst/>
              <a:gdLst/>
              <a:ahLst/>
              <a:cxnLst/>
              <a:rect r="r" b="b" t="t" l="l"/>
              <a:pathLst>
                <a:path h="2268566" w="4474117">
                  <a:moveTo>
                    <a:pt x="0" y="0"/>
                  </a:moveTo>
                  <a:lnTo>
                    <a:pt x="4474117" y="0"/>
                  </a:lnTo>
                  <a:lnTo>
                    <a:pt x="4474117" y="2268566"/>
                  </a:lnTo>
                  <a:lnTo>
                    <a:pt x="0" y="2268566"/>
                  </a:lnTo>
                  <a:close/>
                </a:path>
              </a:pathLst>
            </a:custGeom>
            <a:solidFill>
              <a:srgbClr val="FFEDED"/>
            </a:solidFill>
            <a:ln w="19050" cap="sq">
              <a:solidFill>
                <a:srgbClr val="DB2222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4474117" cy="23066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028700" y="1188142"/>
            <a:ext cx="16230600" cy="7910716"/>
            <a:chOff x="0" y="0"/>
            <a:chExt cx="4274726" cy="208348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274726" cy="2083481"/>
            </a:xfrm>
            <a:custGeom>
              <a:avLst/>
              <a:gdLst/>
              <a:ahLst/>
              <a:cxnLst/>
              <a:rect r="r" b="b" t="t" l="l"/>
              <a:pathLst>
                <a:path h="2083481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083481"/>
                  </a:lnTo>
                  <a:lnTo>
                    <a:pt x="0" y="2083481"/>
                  </a:lnTo>
                  <a:close/>
                </a:path>
              </a:pathLst>
            </a:custGeom>
            <a:solidFill>
              <a:srgbClr val="F9BABA"/>
            </a:solidFill>
            <a:ln w="19050" cap="sq">
              <a:solidFill>
                <a:srgbClr val="DB2222"/>
              </a:solidFill>
              <a:prstDash val="solid"/>
              <a:miter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4274726" cy="212158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028700" y="1188142"/>
            <a:ext cx="16230600" cy="7910716"/>
            <a:chOff x="0" y="0"/>
            <a:chExt cx="1667641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667641" cy="812800"/>
            </a:xfrm>
            <a:custGeom>
              <a:avLst/>
              <a:gdLst/>
              <a:ahLst/>
              <a:cxnLst/>
              <a:rect r="r" b="b" t="t" l="l"/>
              <a:pathLst>
                <a:path h="812800" w="1667641">
                  <a:moveTo>
                    <a:pt x="61899" y="0"/>
                  </a:moveTo>
                  <a:lnTo>
                    <a:pt x="1605741" y="0"/>
                  </a:lnTo>
                  <a:cubicBezTo>
                    <a:pt x="1639927" y="0"/>
                    <a:pt x="1667641" y="27713"/>
                    <a:pt x="1667641" y="61899"/>
                  </a:cubicBezTo>
                  <a:lnTo>
                    <a:pt x="1667641" y="750901"/>
                  </a:lnTo>
                  <a:cubicBezTo>
                    <a:pt x="1667641" y="785087"/>
                    <a:pt x="1639927" y="812800"/>
                    <a:pt x="1605741" y="812800"/>
                  </a:cubicBezTo>
                  <a:lnTo>
                    <a:pt x="61899" y="812800"/>
                  </a:lnTo>
                  <a:cubicBezTo>
                    <a:pt x="27713" y="812800"/>
                    <a:pt x="0" y="785087"/>
                    <a:pt x="0" y="750901"/>
                  </a:cubicBezTo>
                  <a:lnTo>
                    <a:pt x="0" y="61899"/>
                  </a:lnTo>
                  <a:cubicBezTo>
                    <a:pt x="0" y="27713"/>
                    <a:pt x="27713" y="0"/>
                    <a:pt x="61899" y="0"/>
                  </a:cubicBezTo>
                  <a:close/>
                </a:path>
              </a:pathLst>
            </a:custGeom>
            <a:ln w="19050" cap="rnd">
              <a:solidFill>
                <a:srgbClr val="DB2222"/>
              </a:solidFill>
              <a:prstDash val="solid"/>
              <a:round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1667641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9144000" y="4798095"/>
            <a:ext cx="7991282" cy="4300763"/>
          </a:xfrm>
          <a:custGeom>
            <a:avLst/>
            <a:gdLst/>
            <a:ahLst/>
            <a:cxnLst/>
            <a:rect r="r" b="b" t="t" l="l"/>
            <a:pathLst>
              <a:path h="4300763" w="7991282">
                <a:moveTo>
                  <a:pt x="0" y="0"/>
                </a:moveTo>
                <a:lnTo>
                  <a:pt x="7991282" y="0"/>
                </a:lnTo>
                <a:lnTo>
                  <a:pt x="7991282" y="4300763"/>
                </a:lnTo>
                <a:lnTo>
                  <a:pt x="0" y="43007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0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489593" y="4578702"/>
            <a:ext cx="7991282" cy="4300763"/>
          </a:xfrm>
          <a:custGeom>
            <a:avLst/>
            <a:gdLst/>
            <a:ahLst/>
            <a:cxnLst/>
            <a:rect r="r" b="b" t="t" l="l"/>
            <a:pathLst>
              <a:path h="4300763" w="7991282">
                <a:moveTo>
                  <a:pt x="0" y="0"/>
                </a:moveTo>
                <a:lnTo>
                  <a:pt x="7991282" y="0"/>
                </a:lnTo>
                <a:lnTo>
                  <a:pt x="7991282" y="4300762"/>
                </a:lnTo>
                <a:lnTo>
                  <a:pt x="0" y="43007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0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true" flipV="false" rot="0">
            <a:off x="9268018" y="1188142"/>
            <a:ext cx="7991282" cy="4300763"/>
          </a:xfrm>
          <a:custGeom>
            <a:avLst/>
            <a:gdLst/>
            <a:ahLst/>
            <a:cxnLst/>
            <a:rect r="r" b="b" t="t" l="l"/>
            <a:pathLst>
              <a:path h="4300763" w="7991282">
                <a:moveTo>
                  <a:pt x="7991282" y="0"/>
                </a:moveTo>
                <a:lnTo>
                  <a:pt x="0" y="0"/>
                </a:lnTo>
                <a:lnTo>
                  <a:pt x="0" y="4300763"/>
                </a:lnTo>
                <a:lnTo>
                  <a:pt x="7991282" y="4300763"/>
                </a:lnTo>
                <a:lnTo>
                  <a:pt x="7991282" y="0"/>
                </a:lnTo>
                <a:close/>
              </a:path>
            </a:pathLst>
          </a:custGeom>
          <a:blipFill>
            <a:blip r:embed="rId4">
              <a:alphaModFix amt="10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true" flipV="false" rot="0">
            <a:off x="1028700" y="1188142"/>
            <a:ext cx="7991282" cy="4300763"/>
          </a:xfrm>
          <a:custGeom>
            <a:avLst/>
            <a:gdLst/>
            <a:ahLst/>
            <a:cxnLst/>
            <a:rect r="r" b="b" t="t" l="l"/>
            <a:pathLst>
              <a:path h="4300763" w="7991282">
                <a:moveTo>
                  <a:pt x="7991282" y="0"/>
                </a:moveTo>
                <a:lnTo>
                  <a:pt x="0" y="0"/>
                </a:lnTo>
                <a:lnTo>
                  <a:pt x="0" y="4300763"/>
                </a:lnTo>
                <a:lnTo>
                  <a:pt x="7991282" y="4300763"/>
                </a:lnTo>
                <a:lnTo>
                  <a:pt x="7991282" y="0"/>
                </a:lnTo>
                <a:close/>
              </a:path>
            </a:pathLst>
          </a:custGeom>
          <a:blipFill>
            <a:blip r:embed="rId4">
              <a:alphaModFix amt="10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7" id="17"/>
          <p:cNvGrpSpPr/>
          <p:nvPr/>
        </p:nvGrpSpPr>
        <p:grpSpPr>
          <a:xfrm rot="0">
            <a:off x="2201402" y="5218287"/>
            <a:ext cx="5517685" cy="840383"/>
            <a:chOff x="0" y="0"/>
            <a:chExt cx="7356914" cy="1120510"/>
          </a:xfrm>
        </p:grpSpPr>
        <p:grpSp>
          <p:nvGrpSpPr>
            <p:cNvPr name="Group 18" id="18"/>
            <p:cNvGrpSpPr/>
            <p:nvPr/>
          </p:nvGrpSpPr>
          <p:grpSpPr>
            <a:xfrm rot="0">
              <a:off x="0" y="0"/>
              <a:ext cx="7356914" cy="1120510"/>
              <a:chOff x="0" y="0"/>
              <a:chExt cx="1453218" cy="221335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1453217" cy="221335"/>
              </a:xfrm>
              <a:custGeom>
                <a:avLst/>
                <a:gdLst/>
                <a:ahLst/>
                <a:cxnLst/>
                <a:rect r="r" b="b" t="t" l="l"/>
                <a:pathLst>
                  <a:path h="221335" w="1453217">
                    <a:moveTo>
                      <a:pt x="0" y="0"/>
                    </a:moveTo>
                    <a:lnTo>
                      <a:pt x="1453217" y="0"/>
                    </a:lnTo>
                    <a:lnTo>
                      <a:pt x="1453217" y="221335"/>
                    </a:lnTo>
                    <a:lnTo>
                      <a:pt x="0" y="221335"/>
                    </a:lnTo>
                    <a:close/>
                  </a:path>
                </a:pathLst>
              </a:custGeom>
              <a:solidFill>
                <a:srgbClr val="FFEDED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57150"/>
                <a:ext cx="1453218" cy="27848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39"/>
                  </a:lnSpc>
                </a:pPr>
              </a:p>
            </p:txBody>
          </p:sp>
        </p:grpSp>
        <p:grpSp>
          <p:nvGrpSpPr>
            <p:cNvPr name="Group 21" id="21"/>
            <p:cNvGrpSpPr/>
            <p:nvPr/>
          </p:nvGrpSpPr>
          <p:grpSpPr>
            <a:xfrm rot="0">
              <a:off x="757273" y="0"/>
              <a:ext cx="5842368" cy="1120510"/>
              <a:chOff x="0" y="0"/>
              <a:chExt cx="1154048" cy="221335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0" y="0"/>
                <a:ext cx="1154048" cy="221335"/>
              </a:xfrm>
              <a:custGeom>
                <a:avLst/>
                <a:gdLst/>
                <a:ahLst/>
                <a:cxnLst/>
                <a:rect r="r" b="b" t="t" l="l"/>
                <a:pathLst>
                  <a:path h="221335" w="1154048">
                    <a:moveTo>
                      <a:pt x="0" y="0"/>
                    </a:moveTo>
                    <a:lnTo>
                      <a:pt x="1154048" y="0"/>
                    </a:lnTo>
                    <a:lnTo>
                      <a:pt x="1154048" y="221335"/>
                    </a:lnTo>
                    <a:lnTo>
                      <a:pt x="0" y="221335"/>
                    </a:lnTo>
                    <a:close/>
                  </a:path>
                </a:pathLst>
              </a:custGeom>
              <a:solidFill>
                <a:srgbClr val="DB2222"/>
              </a:solidFill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0" y="-95250"/>
                <a:ext cx="1154048" cy="31658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4339"/>
                  </a:lnSpc>
                </a:pPr>
                <a:r>
                  <a:rPr lang="en-US" sz="3099">
                    <a:solidFill>
                      <a:srgbClr val="FFEDED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Today</a:t>
                </a:r>
              </a:p>
            </p:txBody>
          </p:sp>
        </p:grpSp>
      </p:grpSp>
      <p:grpSp>
        <p:nvGrpSpPr>
          <p:cNvPr name="Group 24" id="24"/>
          <p:cNvGrpSpPr/>
          <p:nvPr/>
        </p:nvGrpSpPr>
        <p:grpSpPr>
          <a:xfrm rot="0">
            <a:off x="10832329" y="1554127"/>
            <a:ext cx="5394350" cy="5394350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143519" y="0"/>
                  </a:moveTo>
                  <a:lnTo>
                    <a:pt x="669281" y="0"/>
                  </a:lnTo>
                  <a:cubicBezTo>
                    <a:pt x="707345" y="0"/>
                    <a:pt x="743849" y="15121"/>
                    <a:pt x="770764" y="42036"/>
                  </a:cubicBezTo>
                  <a:cubicBezTo>
                    <a:pt x="797679" y="68951"/>
                    <a:pt x="812800" y="105455"/>
                    <a:pt x="812800" y="143519"/>
                  </a:cubicBezTo>
                  <a:lnTo>
                    <a:pt x="812800" y="669281"/>
                  </a:lnTo>
                  <a:cubicBezTo>
                    <a:pt x="812800" y="707345"/>
                    <a:pt x="797679" y="743849"/>
                    <a:pt x="770764" y="770764"/>
                  </a:cubicBezTo>
                  <a:cubicBezTo>
                    <a:pt x="743849" y="797679"/>
                    <a:pt x="707345" y="812800"/>
                    <a:pt x="669281" y="812800"/>
                  </a:cubicBezTo>
                  <a:lnTo>
                    <a:pt x="143519" y="812800"/>
                  </a:lnTo>
                  <a:cubicBezTo>
                    <a:pt x="105455" y="812800"/>
                    <a:pt x="68951" y="797679"/>
                    <a:pt x="42036" y="770764"/>
                  </a:cubicBezTo>
                  <a:cubicBezTo>
                    <a:pt x="15121" y="743849"/>
                    <a:pt x="0" y="707345"/>
                    <a:pt x="0" y="669281"/>
                  </a:cubicBezTo>
                  <a:lnTo>
                    <a:pt x="0" y="143519"/>
                  </a:lnTo>
                  <a:cubicBezTo>
                    <a:pt x="0" y="105455"/>
                    <a:pt x="15121" y="68951"/>
                    <a:pt x="42036" y="42036"/>
                  </a:cubicBezTo>
                  <a:cubicBezTo>
                    <a:pt x="68951" y="15121"/>
                    <a:pt x="105455" y="0"/>
                    <a:pt x="143519" y="0"/>
                  </a:cubicBezTo>
                  <a:close/>
                </a:path>
              </a:pathLst>
            </a:custGeom>
            <a:blipFill>
              <a:blip r:embed="rId6"/>
              <a:stretch>
                <a:fillRect l="-33333" t="0" r="0" b="0"/>
              </a:stretch>
            </a:blipFill>
            <a:ln w="19050" cap="rnd">
              <a:solidFill>
                <a:srgbClr val="CC3333"/>
              </a:solidFill>
              <a:prstDash val="solid"/>
              <a:round/>
            </a:ln>
          </p:spPr>
        </p:sp>
      </p:grpSp>
      <p:sp>
        <p:nvSpPr>
          <p:cNvPr name="TextBox 26" id="26"/>
          <p:cNvSpPr txBox="true"/>
          <p:nvPr/>
        </p:nvSpPr>
        <p:spPr>
          <a:xfrm rot="0">
            <a:off x="2201402" y="2045410"/>
            <a:ext cx="7279473" cy="2824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186"/>
              </a:lnSpc>
            </a:pPr>
            <a:r>
              <a:rPr lang="en-US" sz="11709">
                <a:solidFill>
                  <a:srgbClr val="FFEDED"/>
                </a:solidFill>
                <a:latin typeface="Karatula"/>
                <a:ea typeface="Karatula"/>
                <a:cs typeface="Karatula"/>
                <a:sym typeface="Karatula"/>
              </a:rPr>
              <a:t>WINDSOR PIZZA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864527" y="6214245"/>
            <a:ext cx="7279473" cy="26652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96"/>
              </a:lnSpc>
              <a:spcBef>
                <a:spcPct val="0"/>
              </a:spcBef>
            </a:pPr>
            <a:r>
              <a:rPr lang="en-US" sz="306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Windsor-style pizza represents more than food. It symbolizes family labour, cultural memory, and resistance to American commercial dominance in a border city.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0832329" y="7370037"/>
            <a:ext cx="5394350" cy="14240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93"/>
              </a:lnSpc>
              <a:spcBef>
                <a:spcPct val="0"/>
              </a:spcBef>
            </a:pPr>
            <a:r>
              <a:rPr lang="en-US" sz="1638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Antonino’s Original Pizza owner Joe Ciaravino and his mother Vita stand proudly in front of the first Antonino’s Original Pizza location in South Windsor, Ontario (2003). Retrieved from Antonino's Original Pizza.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D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13492472" y="-4011597"/>
            <a:ext cx="10287000" cy="18310194"/>
          </a:xfrm>
          <a:custGeom>
            <a:avLst/>
            <a:gdLst/>
            <a:ahLst/>
            <a:cxnLst/>
            <a:rect r="r" b="b" t="t" l="l"/>
            <a:pathLst>
              <a:path h="18310194" w="10287000">
                <a:moveTo>
                  <a:pt x="0" y="0"/>
                </a:moveTo>
                <a:lnTo>
                  <a:pt x="10287000" y="0"/>
                </a:lnTo>
                <a:lnTo>
                  <a:pt x="10287000" y="18310194"/>
                </a:lnTo>
                <a:lnTo>
                  <a:pt x="0" y="183101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-4817722" y="-4011597"/>
            <a:ext cx="10287000" cy="18310194"/>
          </a:xfrm>
          <a:custGeom>
            <a:avLst/>
            <a:gdLst/>
            <a:ahLst/>
            <a:cxnLst/>
            <a:rect r="r" b="b" t="t" l="l"/>
            <a:pathLst>
              <a:path h="18310194" w="10287000">
                <a:moveTo>
                  <a:pt x="0" y="0"/>
                </a:moveTo>
                <a:lnTo>
                  <a:pt x="10287000" y="0"/>
                </a:lnTo>
                <a:lnTo>
                  <a:pt x="10287000" y="18310194"/>
                </a:lnTo>
                <a:lnTo>
                  <a:pt x="0" y="183101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639071" y="836769"/>
            <a:ext cx="16987663" cy="8613463"/>
            <a:chOff x="0" y="0"/>
            <a:chExt cx="4474117" cy="22685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474117" cy="2268566"/>
            </a:xfrm>
            <a:custGeom>
              <a:avLst/>
              <a:gdLst/>
              <a:ahLst/>
              <a:cxnLst/>
              <a:rect r="r" b="b" t="t" l="l"/>
              <a:pathLst>
                <a:path h="2268566" w="4474117">
                  <a:moveTo>
                    <a:pt x="0" y="0"/>
                  </a:moveTo>
                  <a:lnTo>
                    <a:pt x="4474117" y="0"/>
                  </a:lnTo>
                  <a:lnTo>
                    <a:pt x="4474117" y="2268566"/>
                  </a:lnTo>
                  <a:lnTo>
                    <a:pt x="0" y="2268566"/>
                  </a:lnTo>
                  <a:close/>
                </a:path>
              </a:pathLst>
            </a:custGeom>
            <a:solidFill>
              <a:srgbClr val="FFEDED"/>
            </a:solidFill>
            <a:ln w="19050" cap="sq">
              <a:solidFill>
                <a:srgbClr val="DB2222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4474117" cy="23066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028700" y="1188142"/>
            <a:ext cx="16230600" cy="7910716"/>
            <a:chOff x="0" y="0"/>
            <a:chExt cx="4274726" cy="208348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274726" cy="2083481"/>
            </a:xfrm>
            <a:custGeom>
              <a:avLst/>
              <a:gdLst/>
              <a:ahLst/>
              <a:cxnLst/>
              <a:rect r="r" b="b" t="t" l="l"/>
              <a:pathLst>
                <a:path h="2083481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083481"/>
                  </a:lnTo>
                  <a:lnTo>
                    <a:pt x="0" y="2083481"/>
                  </a:lnTo>
                  <a:close/>
                </a:path>
              </a:pathLst>
            </a:custGeom>
            <a:solidFill>
              <a:srgbClr val="F9BABA"/>
            </a:solidFill>
            <a:ln w="19050" cap="sq">
              <a:solidFill>
                <a:srgbClr val="DB2222"/>
              </a:solidFill>
              <a:prstDash val="solid"/>
              <a:miter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4274726" cy="212158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028700" y="1188142"/>
            <a:ext cx="16230600" cy="7910716"/>
            <a:chOff x="0" y="0"/>
            <a:chExt cx="1667641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667641" cy="812800"/>
            </a:xfrm>
            <a:custGeom>
              <a:avLst/>
              <a:gdLst/>
              <a:ahLst/>
              <a:cxnLst/>
              <a:rect r="r" b="b" t="t" l="l"/>
              <a:pathLst>
                <a:path h="812800" w="1667641">
                  <a:moveTo>
                    <a:pt x="61899" y="0"/>
                  </a:moveTo>
                  <a:lnTo>
                    <a:pt x="1605741" y="0"/>
                  </a:lnTo>
                  <a:cubicBezTo>
                    <a:pt x="1639927" y="0"/>
                    <a:pt x="1667641" y="27713"/>
                    <a:pt x="1667641" y="61899"/>
                  </a:cubicBezTo>
                  <a:lnTo>
                    <a:pt x="1667641" y="750901"/>
                  </a:lnTo>
                  <a:cubicBezTo>
                    <a:pt x="1667641" y="785087"/>
                    <a:pt x="1639927" y="812800"/>
                    <a:pt x="1605741" y="812800"/>
                  </a:cubicBezTo>
                  <a:lnTo>
                    <a:pt x="61899" y="812800"/>
                  </a:lnTo>
                  <a:cubicBezTo>
                    <a:pt x="27713" y="812800"/>
                    <a:pt x="0" y="785087"/>
                    <a:pt x="0" y="750901"/>
                  </a:cubicBezTo>
                  <a:lnTo>
                    <a:pt x="0" y="61899"/>
                  </a:lnTo>
                  <a:cubicBezTo>
                    <a:pt x="0" y="27713"/>
                    <a:pt x="27713" y="0"/>
                    <a:pt x="61899" y="0"/>
                  </a:cubicBezTo>
                  <a:close/>
                </a:path>
              </a:pathLst>
            </a:custGeom>
            <a:ln w="19050" cap="rnd">
              <a:solidFill>
                <a:srgbClr val="DB2222"/>
              </a:solidFill>
              <a:prstDash val="solid"/>
              <a:round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1667641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9144000" y="4798095"/>
            <a:ext cx="7991282" cy="4300763"/>
          </a:xfrm>
          <a:custGeom>
            <a:avLst/>
            <a:gdLst/>
            <a:ahLst/>
            <a:cxnLst/>
            <a:rect r="r" b="b" t="t" l="l"/>
            <a:pathLst>
              <a:path h="4300763" w="7991282">
                <a:moveTo>
                  <a:pt x="0" y="0"/>
                </a:moveTo>
                <a:lnTo>
                  <a:pt x="7991282" y="0"/>
                </a:lnTo>
                <a:lnTo>
                  <a:pt x="7991282" y="4300763"/>
                </a:lnTo>
                <a:lnTo>
                  <a:pt x="0" y="43007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0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489593" y="4578702"/>
            <a:ext cx="7991282" cy="4300763"/>
          </a:xfrm>
          <a:custGeom>
            <a:avLst/>
            <a:gdLst/>
            <a:ahLst/>
            <a:cxnLst/>
            <a:rect r="r" b="b" t="t" l="l"/>
            <a:pathLst>
              <a:path h="4300763" w="7991282">
                <a:moveTo>
                  <a:pt x="0" y="0"/>
                </a:moveTo>
                <a:lnTo>
                  <a:pt x="7991282" y="0"/>
                </a:lnTo>
                <a:lnTo>
                  <a:pt x="7991282" y="4300762"/>
                </a:lnTo>
                <a:lnTo>
                  <a:pt x="0" y="43007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0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true" flipV="false" rot="0">
            <a:off x="9268018" y="1188142"/>
            <a:ext cx="7991282" cy="4300763"/>
          </a:xfrm>
          <a:custGeom>
            <a:avLst/>
            <a:gdLst/>
            <a:ahLst/>
            <a:cxnLst/>
            <a:rect r="r" b="b" t="t" l="l"/>
            <a:pathLst>
              <a:path h="4300763" w="7991282">
                <a:moveTo>
                  <a:pt x="7991282" y="0"/>
                </a:moveTo>
                <a:lnTo>
                  <a:pt x="0" y="0"/>
                </a:lnTo>
                <a:lnTo>
                  <a:pt x="0" y="4300763"/>
                </a:lnTo>
                <a:lnTo>
                  <a:pt x="7991282" y="4300763"/>
                </a:lnTo>
                <a:lnTo>
                  <a:pt x="7991282" y="0"/>
                </a:lnTo>
                <a:close/>
              </a:path>
            </a:pathLst>
          </a:custGeom>
          <a:blipFill>
            <a:blip r:embed="rId4">
              <a:alphaModFix amt="10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true" flipV="false" rot="0">
            <a:off x="1028700" y="1188142"/>
            <a:ext cx="7991282" cy="4300763"/>
          </a:xfrm>
          <a:custGeom>
            <a:avLst/>
            <a:gdLst/>
            <a:ahLst/>
            <a:cxnLst/>
            <a:rect r="r" b="b" t="t" l="l"/>
            <a:pathLst>
              <a:path h="4300763" w="7991282">
                <a:moveTo>
                  <a:pt x="7991282" y="0"/>
                </a:moveTo>
                <a:lnTo>
                  <a:pt x="0" y="0"/>
                </a:lnTo>
                <a:lnTo>
                  <a:pt x="0" y="4300763"/>
                </a:lnTo>
                <a:lnTo>
                  <a:pt x="7991282" y="4300763"/>
                </a:lnTo>
                <a:lnTo>
                  <a:pt x="7991282" y="0"/>
                </a:lnTo>
                <a:close/>
              </a:path>
            </a:pathLst>
          </a:custGeom>
          <a:blipFill>
            <a:blip r:embed="rId4">
              <a:alphaModFix amt="10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7" id="17"/>
          <p:cNvGrpSpPr/>
          <p:nvPr/>
        </p:nvGrpSpPr>
        <p:grpSpPr>
          <a:xfrm rot="0">
            <a:off x="2395934" y="3338523"/>
            <a:ext cx="5635630" cy="4832687"/>
            <a:chOff x="0" y="0"/>
            <a:chExt cx="740766" cy="635224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740766" cy="635224"/>
            </a:xfrm>
            <a:custGeom>
              <a:avLst/>
              <a:gdLst/>
              <a:ahLst/>
              <a:cxnLst/>
              <a:rect r="r" b="b" t="t" l="l"/>
              <a:pathLst>
                <a:path h="635224" w="740766">
                  <a:moveTo>
                    <a:pt x="137375" y="0"/>
                  </a:moveTo>
                  <a:lnTo>
                    <a:pt x="603391" y="0"/>
                  </a:lnTo>
                  <a:cubicBezTo>
                    <a:pt x="639825" y="0"/>
                    <a:pt x="674767" y="14473"/>
                    <a:pt x="700530" y="40236"/>
                  </a:cubicBezTo>
                  <a:cubicBezTo>
                    <a:pt x="726292" y="65999"/>
                    <a:pt x="740766" y="100941"/>
                    <a:pt x="740766" y="137375"/>
                  </a:cubicBezTo>
                  <a:lnTo>
                    <a:pt x="740766" y="497850"/>
                  </a:lnTo>
                  <a:cubicBezTo>
                    <a:pt x="740766" y="534284"/>
                    <a:pt x="726292" y="569225"/>
                    <a:pt x="700530" y="594988"/>
                  </a:cubicBezTo>
                  <a:cubicBezTo>
                    <a:pt x="674767" y="620751"/>
                    <a:pt x="639825" y="635224"/>
                    <a:pt x="603391" y="635224"/>
                  </a:cubicBezTo>
                  <a:lnTo>
                    <a:pt x="137375" y="635224"/>
                  </a:lnTo>
                  <a:cubicBezTo>
                    <a:pt x="100941" y="635224"/>
                    <a:pt x="65999" y="620751"/>
                    <a:pt x="40236" y="594988"/>
                  </a:cubicBezTo>
                  <a:cubicBezTo>
                    <a:pt x="14473" y="569225"/>
                    <a:pt x="0" y="534284"/>
                    <a:pt x="0" y="497850"/>
                  </a:cubicBezTo>
                  <a:lnTo>
                    <a:pt x="0" y="137375"/>
                  </a:lnTo>
                  <a:cubicBezTo>
                    <a:pt x="0" y="100941"/>
                    <a:pt x="14473" y="65999"/>
                    <a:pt x="40236" y="40236"/>
                  </a:cubicBezTo>
                  <a:cubicBezTo>
                    <a:pt x="65999" y="14473"/>
                    <a:pt x="100941" y="0"/>
                    <a:pt x="137375" y="0"/>
                  </a:cubicBezTo>
                  <a:close/>
                </a:path>
              </a:pathLst>
            </a:custGeom>
            <a:blipFill>
              <a:blip r:embed="rId6"/>
              <a:stretch>
                <a:fillRect l="0" t="-33895" r="0" b="-12741"/>
              </a:stretch>
            </a:blipFill>
            <a:ln w="19050" cap="rnd">
              <a:solidFill>
                <a:srgbClr val="CC3333"/>
              </a:solidFill>
              <a:prstDash val="solid"/>
              <a:round/>
            </a:ln>
          </p:spPr>
        </p:sp>
      </p:grpSp>
      <p:sp>
        <p:nvSpPr>
          <p:cNvPr name="TextBox 19" id="19"/>
          <p:cNvSpPr txBox="true"/>
          <p:nvPr/>
        </p:nvSpPr>
        <p:spPr>
          <a:xfrm rot="0">
            <a:off x="1489593" y="1636048"/>
            <a:ext cx="9634353" cy="1848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56"/>
              </a:lnSpc>
            </a:pPr>
            <a:r>
              <a:rPr lang="en-US" sz="7651">
                <a:solidFill>
                  <a:srgbClr val="FFEDED"/>
                </a:solidFill>
                <a:latin typeface="Karatula"/>
                <a:ea typeface="Karatula"/>
                <a:cs typeface="Karatula"/>
                <a:sym typeface="Karatula"/>
              </a:rPr>
              <a:t>ANTONINO'S ORIGINAL PIZZA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019982" y="2875993"/>
            <a:ext cx="7279473" cy="5408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62659" indent="-331329" lvl="1">
              <a:lnSpc>
                <a:spcPts val="4296"/>
              </a:lnSpc>
              <a:buFont typeface="Arial"/>
              <a:buChar char="•"/>
            </a:pPr>
            <a:r>
              <a:rPr lang="en-US" sz="306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J</a:t>
            </a:r>
            <a:r>
              <a:rPr lang="en-US" sz="306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oe Ciaravino grew up watching his parents work in the Windsor pizza business.</a:t>
            </a:r>
          </a:p>
          <a:p>
            <a:pPr algn="l" marL="662659" indent="-331329" lvl="1">
              <a:lnSpc>
                <a:spcPts val="4296"/>
              </a:lnSpc>
              <a:buFont typeface="Arial"/>
              <a:buChar char="•"/>
            </a:pPr>
            <a:r>
              <a:rPr lang="en-US" sz="306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As Joe got older, he attended the University of Windsor and earned a Master of Business Administration.</a:t>
            </a:r>
          </a:p>
          <a:p>
            <a:pPr algn="l" marL="662659" indent="-331329" lvl="1">
              <a:lnSpc>
                <a:spcPts val="4296"/>
              </a:lnSpc>
              <a:buFont typeface="Arial"/>
              <a:buChar char="•"/>
            </a:pPr>
            <a:r>
              <a:rPr lang="en-US" sz="306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In 1999, with his mom's help, Joe opened the first Antoninos Original Pizza location on the corner of North Talbot Rd.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2155168" y="8108893"/>
            <a:ext cx="6117162" cy="989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Antonino’s Original Pizza owner Joe Ciaravino was working in the family pizzeria at age 13 (1978). Retrieved from Antonino’s Original Pizza.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D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13492472" y="-4011597"/>
            <a:ext cx="10287000" cy="18310194"/>
          </a:xfrm>
          <a:custGeom>
            <a:avLst/>
            <a:gdLst/>
            <a:ahLst/>
            <a:cxnLst/>
            <a:rect r="r" b="b" t="t" l="l"/>
            <a:pathLst>
              <a:path h="18310194" w="10287000">
                <a:moveTo>
                  <a:pt x="0" y="0"/>
                </a:moveTo>
                <a:lnTo>
                  <a:pt x="10287000" y="0"/>
                </a:lnTo>
                <a:lnTo>
                  <a:pt x="10287000" y="18310194"/>
                </a:lnTo>
                <a:lnTo>
                  <a:pt x="0" y="183101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-4817722" y="-4011597"/>
            <a:ext cx="10287000" cy="18310194"/>
          </a:xfrm>
          <a:custGeom>
            <a:avLst/>
            <a:gdLst/>
            <a:ahLst/>
            <a:cxnLst/>
            <a:rect r="r" b="b" t="t" l="l"/>
            <a:pathLst>
              <a:path h="18310194" w="10287000">
                <a:moveTo>
                  <a:pt x="0" y="0"/>
                </a:moveTo>
                <a:lnTo>
                  <a:pt x="10287000" y="0"/>
                </a:lnTo>
                <a:lnTo>
                  <a:pt x="10287000" y="18310194"/>
                </a:lnTo>
                <a:lnTo>
                  <a:pt x="0" y="183101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639071" y="836769"/>
            <a:ext cx="16987663" cy="8613463"/>
            <a:chOff x="0" y="0"/>
            <a:chExt cx="4474117" cy="22685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474117" cy="2268566"/>
            </a:xfrm>
            <a:custGeom>
              <a:avLst/>
              <a:gdLst/>
              <a:ahLst/>
              <a:cxnLst/>
              <a:rect r="r" b="b" t="t" l="l"/>
              <a:pathLst>
                <a:path h="2268566" w="4474117">
                  <a:moveTo>
                    <a:pt x="0" y="0"/>
                  </a:moveTo>
                  <a:lnTo>
                    <a:pt x="4474117" y="0"/>
                  </a:lnTo>
                  <a:lnTo>
                    <a:pt x="4474117" y="2268566"/>
                  </a:lnTo>
                  <a:lnTo>
                    <a:pt x="0" y="2268566"/>
                  </a:lnTo>
                  <a:close/>
                </a:path>
              </a:pathLst>
            </a:custGeom>
            <a:solidFill>
              <a:srgbClr val="FFEDED"/>
            </a:solidFill>
            <a:ln w="19050" cap="sq">
              <a:solidFill>
                <a:srgbClr val="DB2222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4474117" cy="23066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028700" y="1188142"/>
            <a:ext cx="16230600" cy="7910716"/>
            <a:chOff x="0" y="0"/>
            <a:chExt cx="4274726" cy="208348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274726" cy="2083481"/>
            </a:xfrm>
            <a:custGeom>
              <a:avLst/>
              <a:gdLst/>
              <a:ahLst/>
              <a:cxnLst/>
              <a:rect r="r" b="b" t="t" l="l"/>
              <a:pathLst>
                <a:path h="2083481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083481"/>
                  </a:lnTo>
                  <a:lnTo>
                    <a:pt x="0" y="2083481"/>
                  </a:lnTo>
                  <a:close/>
                </a:path>
              </a:pathLst>
            </a:custGeom>
            <a:solidFill>
              <a:srgbClr val="F9BABA"/>
            </a:solidFill>
            <a:ln w="19050" cap="sq">
              <a:solidFill>
                <a:srgbClr val="DB2222"/>
              </a:solidFill>
              <a:prstDash val="solid"/>
              <a:miter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4274726" cy="212158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028700" y="1188142"/>
            <a:ext cx="16230600" cy="7910716"/>
            <a:chOff x="0" y="0"/>
            <a:chExt cx="1667641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667641" cy="812800"/>
            </a:xfrm>
            <a:custGeom>
              <a:avLst/>
              <a:gdLst/>
              <a:ahLst/>
              <a:cxnLst/>
              <a:rect r="r" b="b" t="t" l="l"/>
              <a:pathLst>
                <a:path h="812800" w="1667641">
                  <a:moveTo>
                    <a:pt x="61899" y="0"/>
                  </a:moveTo>
                  <a:lnTo>
                    <a:pt x="1605741" y="0"/>
                  </a:lnTo>
                  <a:cubicBezTo>
                    <a:pt x="1639927" y="0"/>
                    <a:pt x="1667641" y="27713"/>
                    <a:pt x="1667641" y="61899"/>
                  </a:cubicBezTo>
                  <a:lnTo>
                    <a:pt x="1667641" y="750901"/>
                  </a:lnTo>
                  <a:cubicBezTo>
                    <a:pt x="1667641" y="785087"/>
                    <a:pt x="1639927" y="812800"/>
                    <a:pt x="1605741" y="812800"/>
                  </a:cubicBezTo>
                  <a:lnTo>
                    <a:pt x="61899" y="812800"/>
                  </a:lnTo>
                  <a:cubicBezTo>
                    <a:pt x="27713" y="812800"/>
                    <a:pt x="0" y="785087"/>
                    <a:pt x="0" y="750901"/>
                  </a:cubicBezTo>
                  <a:lnTo>
                    <a:pt x="0" y="61899"/>
                  </a:lnTo>
                  <a:cubicBezTo>
                    <a:pt x="0" y="27713"/>
                    <a:pt x="27713" y="0"/>
                    <a:pt x="61899" y="0"/>
                  </a:cubicBezTo>
                  <a:close/>
                </a:path>
              </a:pathLst>
            </a:custGeom>
            <a:ln w="19050" cap="rnd">
              <a:solidFill>
                <a:srgbClr val="DB2222"/>
              </a:solidFill>
              <a:prstDash val="solid"/>
              <a:round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1667641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9144000" y="4798095"/>
            <a:ext cx="7991282" cy="4300763"/>
          </a:xfrm>
          <a:custGeom>
            <a:avLst/>
            <a:gdLst/>
            <a:ahLst/>
            <a:cxnLst/>
            <a:rect r="r" b="b" t="t" l="l"/>
            <a:pathLst>
              <a:path h="4300763" w="7991282">
                <a:moveTo>
                  <a:pt x="0" y="0"/>
                </a:moveTo>
                <a:lnTo>
                  <a:pt x="7991282" y="0"/>
                </a:lnTo>
                <a:lnTo>
                  <a:pt x="7991282" y="4300763"/>
                </a:lnTo>
                <a:lnTo>
                  <a:pt x="0" y="43007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0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489593" y="4578702"/>
            <a:ext cx="7991282" cy="4300763"/>
          </a:xfrm>
          <a:custGeom>
            <a:avLst/>
            <a:gdLst/>
            <a:ahLst/>
            <a:cxnLst/>
            <a:rect r="r" b="b" t="t" l="l"/>
            <a:pathLst>
              <a:path h="4300763" w="7991282">
                <a:moveTo>
                  <a:pt x="0" y="0"/>
                </a:moveTo>
                <a:lnTo>
                  <a:pt x="7991282" y="0"/>
                </a:lnTo>
                <a:lnTo>
                  <a:pt x="7991282" y="4300762"/>
                </a:lnTo>
                <a:lnTo>
                  <a:pt x="0" y="43007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0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true" flipV="false" rot="0">
            <a:off x="9268018" y="1188142"/>
            <a:ext cx="7991282" cy="4300763"/>
          </a:xfrm>
          <a:custGeom>
            <a:avLst/>
            <a:gdLst/>
            <a:ahLst/>
            <a:cxnLst/>
            <a:rect r="r" b="b" t="t" l="l"/>
            <a:pathLst>
              <a:path h="4300763" w="7991282">
                <a:moveTo>
                  <a:pt x="7991282" y="0"/>
                </a:moveTo>
                <a:lnTo>
                  <a:pt x="0" y="0"/>
                </a:lnTo>
                <a:lnTo>
                  <a:pt x="0" y="4300763"/>
                </a:lnTo>
                <a:lnTo>
                  <a:pt x="7991282" y="4300763"/>
                </a:lnTo>
                <a:lnTo>
                  <a:pt x="7991282" y="0"/>
                </a:lnTo>
                <a:close/>
              </a:path>
            </a:pathLst>
          </a:custGeom>
          <a:blipFill>
            <a:blip r:embed="rId4">
              <a:alphaModFix amt="10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true" flipV="false" rot="0">
            <a:off x="1028700" y="1188142"/>
            <a:ext cx="7991282" cy="4300763"/>
          </a:xfrm>
          <a:custGeom>
            <a:avLst/>
            <a:gdLst/>
            <a:ahLst/>
            <a:cxnLst/>
            <a:rect r="r" b="b" t="t" l="l"/>
            <a:pathLst>
              <a:path h="4300763" w="7991282">
                <a:moveTo>
                  <a:pt x="7991282" y="0"/>
                </a:moveTo>
                <a:lnTo>
                  <a:pt x="0" y="0"/>
                </a:lnTo>
                <a:lnTo>
                  <a:pt x="0" y="4300763"/>
                </a:lnTo>
                <a:lnTo>
                  <a:pt x="7991282" y="4300763"/>
                </a:lnTo>
                <a:lnTo>
                  <a:pt x="7991282" y="0"/>
                </a:lnTo>
                <a:close/>
              </a:path>
            </a:pathLst>
          </a:custGeom>
          <a:blipFill>
            <a:blip r:embed="rId4">
              <a:alphaModFix amt="10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7" id="17"/>
          <p:cNvGrpSpPr/>
          <p:nvPr/>
        </p:nvGrpSpPr>
        <p:grpSpPr>
          <a:xfrm rot="0">
            <a:off x="2201402" y="4578702"/>
            <a:ext cx="6117162" cy="3558078"/>
            <a:chOff x="0" y="0"/>
            <a:chExt cx="740766" cy="43087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740766" cy="430870"/>
            </a:xfrm>
            <a:custGeom>
              <a:avLst/>
              <a:gdLst/>
              <a:ahLst/>
              <a:cxnLst/>
              <a:rect r="r" b="b" t="t" l="l"/>
              <a:pathLst>
                <a:path h="430870" w="740766">
                  <a:moveTo>
                    <a:pt x="126561" y="0"/>
                  </a:moveTo>
                  <a:lnTo>
                    <a:pt x="614205" y="0"/>
                  </a:lnTo>
                  <a:cubicBezTo>
                    <a:pt x="647771" y="0"/>
                    <a:pt x="679962" y="13334"/>
                    <a:pt x="703697" y="37069"/>
                  </a:cubicBezTo>
                  <a:cubicBezTo>
                    <a:pt x="727432" y="60803"/>
                    <a:pt x="740766" y="92995"/>
                    <a:pt x="740766" y="126561"/>
                  </a:cubicBezTo>
                  <a:lnTo>
                    <a:pt x="740766" y="304309"/>
                  </a:lnTo>
                  <a:cubicBezTo>
                    <a:pt x="740766" y="337875"/>
                    <a:pt x="727432" y="370067"/>
                    <a:pt x="703697" y="393801"/>
                  </a:cubicBezTo>
                  <a:cubicBezTo>
                    <a:pt x="679962" y="417536"/>
                    <a:pt x="647771" y="430870"/>
                    <a:pt x="614205" y="430870"/>
                  </a:cubicBezTo>
                  <a:lnTo>
                    <a:pt x="126561" y="430870"/>
                  </a:lnTo>
                  <a:cubicBezTo>
                    <a:pt x="92995" y="430870"/>
                    <a:pt x="60803" y="417536"/>
                    <a:pt x="37069" y="393801"/>
                  </a:cubicBezTo>
                  <a:cubicBezTo>
                    <a:pt x="13334" y="370067"/>
                    <a:pt x="0" y="337875"/>
                    <a:pt x="0" y="304309"/>
                  </a:cubicBezTo>
                  <a:lnTo>
                    <a:pt x="0" y="126561"/>
                  </a:lnTo>
                  <a:cubicBezTo>
                    <a:pt x="0" y="92995"/>
                    <a:pt x="13334" y="60803"/>
                    <a:pt x="37069" y="37069"/>
                  </a:cubicBezTo>
                  <a:cubicBezTo>
                    <a:pt x="60803" y="13334"/>
                    <a:pt x="92995" y="0"/>
                    <a:pt x="126561" y="0"/>
                  </a:cubicBezTo>
                  <a:close/>
                </a:path>
              </a:pathLst>
            </a:custGeom>
            <a:blipFill>
              <a:blip r:embed="rId6"/>
              <a:stretch>
                <a:fillRect l="0" t="-7164" r="0" b="-7164"/>
              </a:stretch>
            </a:blipFill>
            <a:ln w="19050" cap="rnd">
              <a:solidFill>
                <a:srgbClr val="CC3333"/>
              </a:solidFill>
              <a:prstDash val="solid"/>
              <a:round/>
            </a:ln>
          </p:spPr>
        </p:sp>
      </p:grpSp>
      <p:sp>
        <p:nvSpPr>
          <p:cNvPr name="TextBox 19" id="19"/>
          <p:cNvSpPr txBox="true"/>
          <p:nvPr/>
        </p:nvSpPr>
        <p:spPr>
          <a:xfrm rot="0">
            <a:off x="2201402" y="1959685"/>
            <a:ext cx="5843181" cy="2688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56"/>
              </a:lnSpc>
            </a:pPr>
            <a:r>
              <a:rPr lang="en-US" sz="7651">
                <a:solidFill>
                  <a:srgbClr val="FFEDED"/>
                </a:solidFill>
                <a:latin typeface="Karatula"/>
                <a:ea typeface="Karatula"/>
                <a:cs typeface="Karatula"/>
                <a:sym typeface="Karatula"/>
              </a:rPr>
              <a:t>ANTONINO'S ORIGINAL PIZZA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019982" y="2875993"/>
            <a:ext cx="7279473" cy="5951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62659" indent="-331329" lvl="1">
              <a:lnSpc>
                <a:spcPts val="4296"/>
              </a:lnSpc>
              <a:buFont typeface="Arial"/>
              <a:buChar char="•"/>
            </a:pPr>
            <a:r>
              <a:rPr lang="en-US" sz="306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J</a:t>
            </a:r>
            <a:r>
              <a:rPr lang="en-US" sz="306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oe named the locations after his father as a tribute.</a:t>
            </a:r>
          </a:p>
          <a:p>
            <a:pPr algn="l" marL="662659" indent="-331329" lvl="1">
              <a:lnSpc>
                <a:spcPts val="4296"/>
              </a:lnSpc>
              <a:buFont typeface="Arial"/>
              <a:buChar char="•"/>
            </a:pPr>
            <a:r>
              <a:rPr lang="en-US" sz="306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Antoninos has now expanded to 5 locations across Windsor-Essex County, including the original location in South Windsor.</a:t>
            </a:r>
          </a:p>
          <a:p>
            <a:pPr algn="l" marL="662659" indent="-331329" lvl="1">
              <a:lnSpc>
                <a:spcPts val="4296"/>
              </a:lnSpc>
              <a:buFont typeface="Arial"/>
              <a:buChar char="•"/>
            </a:pPr>
            <a:r>
              <a:rPr lang="en-US" sz="306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Antoninos honour the tradition of past Windsor Pizza makers and maintains a legacy focused on quality and creating a family environment.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899896" y="8108893"/>
            <a:ext cx="7120086" cy="989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Antonino’s Original Pizza owner Joe Ciaravino outside his new South Windsor location. Retrieved from Antonino's Original Pizza.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D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13492472" y="-4011597"/>
            <a:ext cx="10287000" cy="18310194"/>
          </a:xfrm>
          <a:custGeom>
            <a:avLst/>
            <a:gdLst/>
            <a:ahLst/>
            <a:cxnLst/>
            <a:rect r="r" b="b" t="t" l="l"/>
            <a:pathLst>
              <a:path h="18310194" w="10287000">
                <a:moveTo>
                  <a:pt x="0" y="0"/>
                </a:moveTo>
                <a:lnTo>
                  <a:pt x="10287000" y="0"/>
                </a:lnTo>
                <a:lnTo>
                  <a:pt x="10287000" y="18310194"/>
                </a:lnTo>
                <a:lnTo>
                  <a:pt x="0" y="183101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-4817722" y="-4011597"/>
            <a:ext cx="10287000" cy="18310194"/>
          </a:xfrm>
          <a:custGeom>
            <a:avLst/>
            <a:gdLst/>
            <a:ahLst/>
            <a:cxnLst/>
            <a:rect r="r" b="b" t="t" l="l"/>
            <a:pathLst>
              <a:path h="18310194" w="10287000">
                <a:moveTo>
                  <a:pt x="0" y="0"/>
                </a:moveTo>
                <a:lnTo>
                  <a:pt x="10287000" y="0"/>
                </a:lnTo>
                <a:lnTo>
                  <a:pt x="10287000" y="18310194"/>
                </a:lnTo>
                <a:lnTo>
                  <a:pt x="0" y="183101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639071" y="836769"/>
            <a:ext cx="16987663" cy="8613463"/>
            <a:chOff x="0" y="0"/>
            <a:chExt cx="4474117" cy="22685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474117" cy="2268566"/>
            </a:xfrm>
            <a:custGeom>
              <a:avLst/>
              <a:gdLst/>
              <a:ahLst/>
              <a:cxnLst/>
              <a:rect r="r" b="b" t="t" l="l"/>
              <a:pathLst>
                <a:path h="2268566" w="4474117">
                  <a:moveTo>
                    <a:pt x="0" y="0"/>
                  </a:moveTo>
                  <a:lnTo>
                    <a:pt x="4474117" y="0"/>
                  </a:lnTo>
                  <a:lnTo>
                    <a:pt x="4474117" y="2268566"/>
                  </a:lnTo>
                  <a:lnTo>
                    <a:pt x="0" y="2268566"/>
                  </a:lnTo>
                  <a:close/>
                </a:path>
              </a:pathLst>
            </a:custGeom>
            <a:solidFill>
              <a:srgbClr val="FFEDED"/>
            </a:solidFill>
            <a:ln w="19050" cap="sq">
              <a:solidFill>
                <a:srgbClr val="DB2222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4474117" cy="23066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028700" y="1188142"/>
            <a:ext cx="16230600" cy="7910716"/>
            <a:chOff x="0" y="0"/>
            <a:chExt cx="4274726" cy="208348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274726" cy="2083481"/>
            </a:xfrm>
            <a:custGeom>
              <a:avLst/>
              <a:gdLst/>
              <a:ahLst/>
              <a:cxnLst/>
              <a:rect r="r" b="b" t="t" l="l"/>
              <a:pathLst>
                <a:path h="2083481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083481"/>
                  </a:lnTo>
                  <a:lnTo>
                    <a:pt x="0" y="2083481"/>
                  </a:lnTo>
                  <a:close/>
                </a:path>
              </a:pathLst>
            </a:custGeom>
            <a:solidFill>
              <a:srgbClr val="F9BABA"/>
            </a:solidFill>
            <a:ln w="19050" cap="sq">
              <a:solidFill>
                <a:srgbClr val="DB2222"/>
              </a:solidFill>
              <a:prstDash val="solid"/>
              <a:miter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4274726" cy="212158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028700" y="1188142"/>
            <a:ext cx="16230600" cy="7910716"/>
            <a:chOff x="0" y="0"/>
            <a:chExt cx="1667641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667641" cy="812800"/>
            </a:xfrm>
            <a:custGeom>
              <a:avLst/>
              <a:gdLst/>
              <a:ahLst/>
              <a:cxnLst/>
              <a:rect r="r" b="b" t="t" l="l"/>
              <a:pathLst>
                <a:path h="812800" w="1667641">
                  <a:moveTo>
                    <a:pt x="61899" y="0"/>
                  </a:moveTo>
                  <a:lnTo>
                    <a:pt x="1605741" y="0"/>
                  </a:lnTo>
                  <a:cubicBezTo>
                    <a:pt x="1639927" y="0"/>
                    <a:pt x="1667641" y="27713"/>
                    <a:pt x="1667641" y="61899"/>
                  </a:cubicBezTo>
                  <a:lnTo>
                    <a:pt x="1667641" y="750901"/>
                  </a:lnTo>
                  <a:cubicBezTo>
                    <a:pt x="1667641" y="785087"/>
                    <a:pt x="1639927" y="812800"/>
                    <a:pt x="1605741" y="812800"/>
                  </a:cubicBezTo>
                  <a:lnTo>
                    <a:pt x="61899" y="812800"/>
                  </a:lnTo>
                  <a:cubicBezTo>
                    <a:pt x="27713" y="812800"/>
                    <a:pt x="0" y="785087"/>
                    <a:pt x="0" y="750901"/>
                  </a:cubicBezTo>
                  <a:lnTo>
                    <a:pt x="0" y="61899"/>
                  </a:lnTo>
                  <a:cubicBezTo>
                    <a:pt x="0" y="27713"/>
                    <a:pt x="27713" y="0"/>
                    <a:pt x="61899" y="0"/>
                  </a:cubicBezTo>
                  <a:close/>
                </a:path>
              </a:pathLst>
            </a:custGeom>
            <a:ln w="19050" cap="rnd">
              <a:solidFill>
                <a:srgbClr val="DB2222"/>
              </a:solidFill>
              <a:prstDash val="solid"/>
              <a:round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1667641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9144000" y="4798095"/>
            <a:ext cx="7991282" cy="4300763"/>
          </a:xfrm>
          <a:custGeom>
            <a:avLst/>
            <a:gdLst/>
            <a:ahLst/>
            <a:cxnLst/>
            <a:rect r="r" b="b" t="t" l="l"/>
            <a:pathLst>
              <a:path h="4300763" w="7991282">
                <a:moveTo>
                  <a:pt x="0" y="0"/>
                </a:moveTo>
                <a:lnTo>
                  <a:pt x="7991282" y="0"/>
                </a:lnTo>
                <a:lnTo>
                  <a:pt x="7991282" y="4300763"/>
                </a:lnTo>
                <a:lnTo>
                  <a:pt x="0" y="43007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0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489593" y="4578702"/>
            <a:ext cx="7991282" cy="4300763"/>
          </a:xfrm>
          <a:custGeom>
            <a:avLst/>
            <a:gdLst/>
            <a:ahLst/>
            <a:cxnLst/>
            <a:rect r="r" b="b" t="t" l="l"/>
            <a:pathLst>
              <a:path h="4300763" w="7991282">
                <a:moveTo>
                  <a:pt x="0" y="0"/>
                </a:moveTo>
                <a:lnTo>
                  <a:pt x="7991282" y="0"/>
                </a:lnTo>
                <a:lnTo>
                  <a:pt x="7991282" y="4300762"/>
                </a:lnTo>
                <a:lnTo>
                  <a:pt x="0" y="43007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0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true" flipV="false" rot="0">
            <a:off x="9268018" y="1188142"/>
            <a:ext cx="7991282" cy="4300763"/>
          </a:xfrm>
          <a:custGeom>
            <a:avLst/>
            <a:gdLst/>
            <a:ahLst/>
            <a:cxnLst/>
            <a:rect r="r" b="b" t="t" l="l"/>
            <a:pathLst>
              <a:path h="4300763" w="7991282">
                <a:moveTo>
                  <a:pt x="7991282" y="0"/>
                </a:moveTo>
                <a:lnTo>
                  <a:pt x="0" y="0"/>
                </a:lnTo>
                <a:lnTo>
                  <a:pt x="0" y="4300763"/>
                </a:lnTo>
                <a:lnTo>
                  <a:pt x="7991282" y="4300763"/>
                </a:lnTo>
                <a:lnTo>
                  <a:pt x="7991282" y="0"/>
                </a:lnTo>
                <a:close/>
              </a:path>
            </a:pathLst>
          </a:custGeom>
          <a:blipFill>
            <a:blip r:embed="rId4">
              <a:alphaModFix amt="10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true" flipV="false" rot="0">
            <a:off x="1028700" y="1188142"/>
            <a:ext cx="7991282" cy="4300763"/>
          </a:xfrm>
          <a:custGeom>
            <a:avLst/>
            <a:gdLst/>
            <a:ahLst/>
            <a:cxnLst/>
            <a:rect r="r" b="b" t="t" l="l"/>
            <a:pathLst>
              <a:path h="4300763" w="7991282">
                <a:moveTo>
                  <a:pt x="7991282" y="0"/>
                </a:moveTo>
                <a:lnTo>
                  <a:pt x="0" y="0"/>
                </a:lnTo>
                <a:lnTo>
                  <a:pt x="0" y="4300763"/>
                </a:lnTo>
                <a:lnTo>
                  <a:pt x="7991282" y="4300763"/>
                </a:lnTo>
                <a:lnTo>
                  <a:pt x="7991282" y="0"/>
                </a:lnTo>
                <a:close/>
              </a:path>
            </a:pathLst>
          </a:custGeom>
          <a:blipFill>
            <a:blip r:embed="rId4">
              <a:alphaModFix amt="10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7" id="17"/>
          <p:cNvGrpSpPr/>
          <p:nvPr/>
        </p:nvGrpSpPr>
        <p:grpSpPr>
          <a:xfrm rot="0">
            <a:off x="2201402" y="1606164"/>
            <a:ext cx="4315075" cy="6383863"/>
            <a:chOff x="0" y="0"/>
            <a:chExt cx="522540" cy="773062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522540" cy="773062"/>
            </a:xfrm>
            <a:custGeom>
              <a:avLst/>
              <a:gdLst/>
              <a:ahLst/>
              <a:cxnLst/>
              <a:rect r="r" b="b" t="t" l="l"/>
              <a:pathLst>
                <a:path h="773062" w="522540">
                  <a:moveTo>
                    <a:pt x="179416" y="0"/>
                  </a:moveTo>
                  <a:lnTo>
                    <a:pt x="343124" y="0"/>
                  </a:lnTo>
                  <a:cubicBezTo>
                    <a:pt x="442213" y="0"/>
                    <a:pt x="522540" y="80327"/>
                    <a:pt x="522540" y="179416"/>
                  </a:cubicBezTo>
                  <a:lnTo>
                    <a:pt x="522540" y="593647"/>
                  </a:lnTo>
                  <a:cubicBezTo>
                    <a:pt x="522540" y="692735"/>
                    <a:pt x="442213" y="773062"/>
                    <a:pt x="343124" y="773062"/>
                  </a:cubicBezTo>
                  <a:lnTo>
                    <a:pt x="179416" y="773062"/>
                  </a:lnTo>
                  <a:cubicBezTo>
                    <a:pt x="80327" y="773062"/>
                    <a:pt x="0" y="692735"/>
                    <a:pt x="0" y="593647"/>
                  </a:cubicBezTo>
                  <a:lnTo>
                    <a:pt x="0" y="179416"/>
                  </a:lnTo>
                  <a:cubicBezTo>
                    <a:pt x="0" y="80327"/>
                    <a:pt x="80327" y="0"/>
                    <a:pt x="179416" y="0"/>
                  </a:cubicBezTo>
                  <a:close/>
                </a:path>
              </a:pathLst>
            </a:custGeom>
            <a:blipFill>
              <a:blip r:embed="rId6"/>
              <a:stretch>
                <a:fillRect l="0" t="-631" r="0" b="-631"/>
              </a:stretch>
            </a:blipFill>
            <a:ln w="19050" cap="rnd">
              <a:solidFill>
                <a:srgbClr val="CC3333"/>
              </a:solidFill>
              <a:prstDash val="solid"/>
              <a:round/>
            </a:ln>
          </p:spPr>
        </p:sp>
      </p:grpSp>
      <p:sp>
        <p:nvSpPr>
          <p:cNvPr name="TextBox 19" id="19"/>
          <p:cNvSpPr txBox="true"/>
          <p:nvPr/>
        </p:nvSpPr>
        <p:spPr>
          <a:xfrm rot="0">
            <a:off x="5279910" y="2045410"/>
            <a:ext cx="13008090" cy="15384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86"/>
              </a:lnSpc>
            </a:pPr>
            <a:r>
              <a:rPr lang="en-US" sz="11709">
                <a:solidFill>
                  <a:srgbClr val="FFEDED"/>
                </a:solidFill>
                <a:latin typeface="Karatula"/>
                <a:ea typeface="Karatula"/>
                <a:cs typeface="Karatula"/>
                <a:sym typeface="Karatula"/>
              </a:rPr>
              <a:t>RECOGNTION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834770" y="3526737"/>
            <a:ext cx="8352719" cy="5111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25836" indent="-312918" lvl="1">
              <a:lnSpc>
                <a:spcPts val="4058"/>
              </a:lnSpc>
              <a:buFont typeface="Arial"/>
              <a:buChar char="•"/>
            </a:pPr>
            <a:r>
              <a:rPr lang="en-US" sz="2898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Wi</a:t>
            </a:r>
            <a:r>
              <a:rPr lang="en-US" sz="2898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ndsor Pizza has expanded beyond its southernmost city in Canada and gained local, national, and international recognition.</a:t>
            </a:r>
          </a:p>
          <a:p>
            <a:pPr algn="l" marL="1251672" indent="-417224" lvl="2">
              <a:lnSpc>
                <a:spcPts val="4058"/>
              </a:lnSpc>
              <a:buFont typeface="Arial"/>
              <a:buChar char="⚬"/>
            </a:pPr>
            <a:r>
              <a:rPr lang="en-US" sz="2898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At the 2014 Las Vegas Pizza Expo, Armando’s Pizza won 1st International and 3rd overall.</a:t>
            </a:r>
          </a:p>
          <a:p>
            <a:pPr algn="l" marL="1251672" indent="-417224" lvl="2">
              <a:lnSpc>
                <a:spcPts val="4058"/>
              </a:lnSpc>
              <a:buFont typeface="Arial"/>
              <a:buChar char="⚬"/>
            </a:pPr>
            <a:r>
              <a:rPr lang="en-US" sz="2898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2021 documentary “The Pizza City You’ve Never Heard Of”</a:t>
            </a:r>
          </a:p>
          <a:p>
            <a:pPr algn="l" marL="1251672" indent="-417224" lvl="2">
              <a:lnSpc>
                <a:spcPts val="4058"/>
              </a:lnSpc>
              <a:buFont typeface="Arial"/>
              <a:buChar char="⚬"/>
            </a:pPr>
            <a:r>
              <a:rPr lang="en-US" sz="2898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Long Distance Windsor Pizza Orders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2201402" y="7951927"/>
            <a:ext cx="5647371" cy="989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Official poster for "The Pizza City You’ve Never Heard Of" by George Kalivas and Tristan Laughton. Retrieved from Windsorlife.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D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13492472" y="-4011597"/>
            <a:ext cx="10287000" cy="18310194"/>
          </a:xfrm>
          <a:custGeom>
            <a:avLst/>
            <a:gdLst/>
            <a:ahLst/>
            <a:cxnLst/>
            <a:rect r="r" b="b" t="t" l="l"/>
            <a:pathLst>
              <a:path h="18310194" w="10287000">
                <a:moveTo>
                  <a:pt x="0" y="0"/>
                </a:moveTo>
                <a:lnTo>
                  <a:pt x="10287000" y="0"/>
                </a:lnTo>
                <a:lnTo>
                  <a:pt x="10287000" y="18310194"/>
                </a:lnTo>
                <a:lnTo>
                  <a:pt x="0" y="183101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-4817722" y="-4011597"/>
            <a:ext cx="10287000" cy="18310194"/>
          </a:xfrm>
          <a:custGeom>
            <a:avLst/>
            <a:gdLst/>
            <a:ahLst/>
            <a:cxnLst/>
            <a:rect r="r" b="b" t="t" l="l"/>
            <a:pathLst>
              <a:path h="18310194" w="10287000">
                <a:moveTo>
                  <a:pt x="0" y="0"/>
                </a:moveTo>
                <a:lnTo>
                  <a:pt x="10287000" y="0"/>
                </a:lnTo>
                <a:lnTo>
                  <a:pt x="10287000" y="18310194"/>
                </a:lnTo>
                <a:lnTo>
                  <a:pt x="0" y="183101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639071" y="836769"/>
            <a:ext cx="16987663" cy="8613463"/>
            <a:chOff x="0" y="0"/>
            <a:chExt cx="4474117" cy="22685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474117" cy="2268566"/>
            </a:xfrm>
            <a:custGeom>
              <a:avLst/>
              <a:gdLst/>
              <a:ahLst/>
              <a:cxnLst/>
              <a:rect r="r" b="b" t="t" l="l"/>
              <a:pathLst>
                <a:path h="2268566" w="4474117">
                  <a:moveTo>
                    <a:pt x="0" y="0"/>
                  </a:moveTo>
                  <a:lnTo>
                    <a:pt x="4474117" y="0"/>
                  </a:lnTo>
                  <a:lnTo>
                    <a:pt x="4474117" y="2268566"/>
                  </a:lnTo>
                  <a:lnTo>
                    <a:pt x="0" y="2268566"/>
                  </a:lnTo>
                  <a:close/>
                </a:path>
              </a:pathLst>
            </a:custGeom>
            <a:solidFill>
              <a:srgbClr val="FFEDED"/>
            </a:solidFill>
            <a:ln w="19050" cap="sq">
              <a:solidFill>
                <a:srgbClr val="DB2222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4474117" cy="23066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028700" y="1188142"/>
            <a:ext cx="16230600" cy="7910716"/>
            <a:chOff x="0" y="0"/>
            <a:chExt cx="4274726" cy="208348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274726" cy="2083481"/>
            </a:xfrm>
            <a:custGeom>
              <a:avLst/>
              <a:gdLst/>
              <a:ahLst/>
              <a:cxnLst/>
              <a:rect r="r" b="b" t="t" l="l"/>
              <a:pathLst>
                <a:path h="2083481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083481"/>
                  </a:lnTo>
                  <a:lnTo>
                    <a:pt x="0" y="2083481"/>
                  </a:lnTo>
                  <a:close/>
                </a:path>
              </a:pathLst>
            </a:custGeom>
            <a:solidFill>
              <a:srgbClr val="F9BABA"/>
            </a:solidFill>
            <a:ln w="19050" cap="sq">
              <a:solidFill>
                <a:srgbClr val="DB2222"/>
              </a:solidFill>
              <a:prstDash val="solid"/>
              <a:miter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4274726" cy="212158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028700" y="1188142"/>
            <a:ext cx="16230600" cy="7910716"/>
            <a:chOff x="0" y="0"/>
            <a:chExt cx="1667641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667641" cy="812800"/>
            </a:xfrm>
            <a:custGeom>
              <a:avLst/>
              <a:gdLst/>
              <a:ahLst/>
              <a:cxnLst/>
              <a:rect r="r" b="b" t="t" l="l"/>
              <a:pathLst>
                <a:path h="812800" w="1667641">
                  <a:moveTo>
                    <a:pt x="61899" y="0"/>
                  </a:moveTo>
                  <a:lnTo>
                    <a:pt x="1605741" y="0"/>
                  </a:lnTo>
                  <a:cubicBezTo>
                    <a:pt x="1639927" y="0"/>
                    <a:pt x="1667641" y="27713"/>
                    <a:pt x="1667641" y="61899"/>
                  </a:cubicBezTo>
                  <a:lnTo>
                    <a:pt x="1667641" y="750901"/>
                  </a:lnTo>
                  <a:cubicBezTo>
                    <a:pt x="1667641" y="785087"/>
                    <a:pt x="1639927" y="812800"/>
                    <a:pt x="1605741" y="812800"/>
                  </a:cubicBezTo>
                  <a:lnTo>
                    <a:pt x="61899" y="812800"/>
                  </a:lnTo>
                  <a:cubicBezTo>
                    <a:pt x="27713" y="812800"/>
                    <a:pt x="0" y="785087"/>
                    <a:pt x="0" y="750901"/>
                  </a:cubicBezTo>
                  <a:lnTo>
                    <a:pt x="0" y="61899"/>
                  </a:lnTo>
                  <a:cubicBezTo>
                    <a:pt x="0" y="27713"/>
                    <a:pt x="27713" y="0"/>
                    <a:pt x="61899" y="0"/>
                  </a:cubicBezTo>
                  <a:close/>
                </a:path>
              </a:pathLst>
            </a:custGeom>
            <a:ln w="19050" cap="rnd">
              <a:solidFill>
                <a:srgbClr val="DB2222"/>
              </a:solidFill>
              <a:prstDash val="solid"/>
              <a:round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1667641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9144000" y="4798095"/>
            <a:ext cx="7991282" cy="4300763"/>
          </a:xfrm>
          <a:custGeom>
            <a:avLst/>
            <a:gdLst/>
            <a:ahLst/>
            <a:cxnLst/>
            <a:rect r="r" b="b" t="t" l="l"/>
            <a:pathLst>
              <a:path h="4300763" w="7991282">
                <a:moveTo>
                  <a:pt x="0" y="0"/>
                </a:moveTo>
                <a:lnTo>
                  <a:pt x="7991282" y="0"/>
                </a:lnTo>
                <a:lnTo>
                  <a:pt x="7991282" y="4300763"/>
                </a:lnTo>
                <a:lnTo>
                  <a:pt x="0" y="43007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0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489593" y="4578702"/>
            <a:ext cx="7991282" cy="4300763"/>
          </a:xfrm>
          <a:custGeom>
            <a:avLst/>
            <a:gdLst/>
            <a:ahLst/>
            <a:cxnLst/>
            <a:rect r="r" b="b" t="t" l="l"/>
            <a:pathLst>
              <a:path h="4300763" w="7991282">
                <a:moveTo>
                  <a:pt x="0" y="0"/>
                </a:moveTo>
                <a:lnTo>
                  <a:pt x="7991282" y="0"/>
                </a:lnTo>
                <a:lnTo>
                  <a:pt x="7991282" y="4300762"/>
                </a:lnTo>
                <a:lnTo>
                  <a:pt x="0" y="43007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0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true" flipV="false" rot="0">
            <a:off x="9268018" y="1188142"/>
            <a:ext cx="7991282" cy="4300763"/>
          </a:xfrm>
          <a:custGeom>
            <a:avLst/>
            <a:gdLst/>
            <a:ahLst/>
            <a:cxnLst/>
            <a:rect r="r" b="b" t="t" l="l"/>
            <a:pathLst>
              <a:path h="4300763" w="7991282">
                <a:moveTo>
                  <a:pt x="7991282" y="0"/>
                </a:moveTo>
                <a:lnTo>
                  <a:pt x="0" y="0"/>
                </a:lnTo>
                <a:lnTo>
                  <a:pt x="0" y="4300763"/>
                </a:lnTo>
                <a:lnTo>
                  <a:pt x="7991282" y="4300763"/>
                </a:lnTo>
                <a:lnTo>
                  <a:pt x="7991282" y="0"/>
                </a:lnTo>
                <a:close/>
              </a:path>
            </a:pathLst>
          </a:custGeom>
          <a:blipFill>
            <a:blip r:embed="rId4">
              <a:alphaModFix amt="10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true" flipV="false" rot="0">
            <a:off x="1028700" y="1188142"/>
            <a:ext cx="7991282" cy="4300763"/>
          </a:xfrm>
          <a:custGeom>
            <a:avLst/>
            <a:gdLst/>
            <a:ahLst/>
            <a:cxnLst/>
            <a:rect r="r" b="b" t="t" l="l"/>
            <a:pathLst>
              <a:path h="4300763" w="7991282">
                <a:moveTo>
                  <a:pt x="7991282" y="0"/>
                </a:moveTo>
                <a:lnTo>
                  <a:pt x="0" y="0"/>
                </a:lnTo>
                <a:lnTo>
                  <a:pt x="0" y="4300763"/>
                </a:lnTo>
                <a:lnTo>
                  <a:pt x="7991282" y="4300763"/>
                </a:lnTo>
                <a:lnTo>
                  <a:pt x="7991282" y="0"/>
                </a:lnTo>
                <a:close/>
              </a:path>
            </a:pathLst>
          </a:custGeom>
          <a:blipFill>
            <a:blip r:embed="rId4">
              <a:alphaModFix amt="10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7" id="17"/>
          <p:cNvGrpSpPr/>
          <p:nvPr/>
        </p:nvGrpSpPr>
        <p:grpSpPr>
          <a:xfrm rot="0">
            <a:off x="2024111" y="3523459"/>
            <a:ext cx="7456764" cy="4595495"/>
            <a:chOff x="0" y="0"/>
            <a:chExt cx="902987" cy="556497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902987" cy="556497"/>
            </a:xfrm>
            <a:custGeom>
              <a:avLst/>
              <a:gdLst/>
              <a:ahLst/>
              <a:cxnLst/>
              <a:rect r="r" b="b" t="t" l="l"/>
              <a:pathLst>
                <a:path h="556497" w="902987">
                  <a:moveTo>
                    <a:pt x="103824" y="0"/>
                  </a:moveTo>
                  <a:lnTo>
                    <a:pt x="799162" y="0"/>
                  </a:lnTo>
                  <a:cubicBezTo>
                    <a:pt x="856503" y="0"/>
                    <a:pt x="902987" y="46484"/>
                    <a:pt x="902987" y="103824"/>
                  </a:cubicBezTo>
                  <a:lnTo>
                    <a:pt x="902987" y="452673"/>
                  </a:lnTo>
                  <a:cubicBezTo>
                    <a:pt x="902987" y="510014"/>
                    <a:pt x="856503" y="556497"/>
                    <a:pt x="799162" y="556497"/>
                  </a:cubicBezTo>
                  <a:lnTo>
                    <a:pt x="103824" y="556497"/>
                  </a:lnTo>
                  <a:cubicBezTo>
                    <a:pt x="46484" y="556497"/>
                    <a:pt x="0" y="510014"/>
                    <a:pt x="0" y="452673"/>
                  </a:cubicBezTo>
                  <a:lnTo>
                    <a:pt x="0" y="103824"/>
                  </a:lnTo>
                  <a:cubicBezTo>
                    <a:pt x="0" y="46484"/>
                    <a:pt x="46484" y="0"/>
                    <a:pt x="103824" y="0"/>
                  </a:cubicBezTo>
                  <a:close/>
                </a:path>
              </a:pathLst>
            </a:custGeom>
            <a:blipFill>
              <a:blip r:embed="rId6"/>
              <a:stretch>
                <a:fillRect l="0" t="-10848" r="0" b="-10848"/>
              </a:stretch>
            </a:blipFill>
            <a:ln w="19050" cap="rnd">
              <a:solidFill>
                <a:srgbClr val="CC3333"/>
              </a:solidFill>
              <a:prstDash val="solid"/>
              <a:round/>
            </a:ln>
          </p:spPr>
        </p:sp>
      </p:grpSp>
      <p:sp>
        <p:nvSpPr>
          <p:cNvPr name="TextBox 19" id="19"/>
          <p:cNvSpPr txBox="true"/>
          <p:nvPr/>
        </p:nvSpPr>
        <p:spPr>
          <a:xfrm rot="0">
            <a:off x="1945542" y="2233860"/>
            <a:ext cx="8230180" cy="15384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186"/>
              </a:lnSpc>
            </a:pPr>
            <a:r>
              <a:rPr lang="en-US" sz="11709">
                <a:solidFill>
                  <a:srgbClr val="FFEDED"/>
                </a:solidFill>
                <a:latin typeface="Karatula"/>
                <a:ea typeface="Karatula"/>
                <a:cs typeface="Karatula"/>
                <a:sym typeface="Karatula"/>
              </a:rPr>
              <a:t>INFLUENCE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175721" y="3456784"/>
            <a:ext cx="6734536" cy="44123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73586" indent="-386793" lvl="1">
              <a:lnSpc>
                <a:spcPts val="5016"/>
              </a:lnSpc>
              <a:buFont typeface="Arial"/>
              <a:buChar char="•"/>
            </a:pPr>
            <a:r>
              <a:rPr lang="en-US" sz="3583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Co</a:t>
            </a:r>
            <a:r>
              <a:rPr lang="en-US" sz="3583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ncerns about American influence have risen sharply over</a:t>
            </a:r>
            <a:r>
              <a:rPr lang="en-US" sz="3583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recent decades,</a:t>
            </a:r>
          </a:p>
          <a:p>
            <a:pPr algn="l" marL="773586" indent="-386793" lvl="1">
              <a:lnSpc>
                <a:spcPts val="5016"/>
              </a:lnSpc>
              <a:buFont typeface="Arial"/>
              <a:buChar char="•"/>
            </a:pPr>
            <a:r>
              <a:rPr lang="en-US" sz="3583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Armando's Pizza recently opened in Clawson, Michigan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713976" y="8106971"/>
            <a:ext cx="8461746" cy="7724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78"/>
              </a:lnSpc>
              <a:spcBef>
                <a:spcPct val="0"/>
              </a:spcBef>
            </a:pPr>
            <a:r>
              <a:rPr lang="en-US" sz="1484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Official poster for "The Pizza City You’ve Never Heard Of" by George Kalivas and Tristan Laughton. Retrieved from Windsorlife.Offici</a:t>
            </a:r>
            <a:r>
              <a:rPr lang="en-US" sz="1484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al poster for "The Pizza City You’ve Never Heard Of" by George Kalivas and Tristan Laughton. Retrieved from Windsorlife.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DAHL_ZnASw8</dc:identifier>
  <dcterms:modified xsi:type="dcterms:W3CDTF">2011-08-01T06:04:30Z</dcterms:modified>
  <cp:revision>1</cp:revision>
  <dc:title>MaintainingaLegacySlides</dc:title>
</cp:coreProperties>
</file>